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Lst>
  <p:notesMasterIdLst>
    <p:notesMasterId r:id="rId14"/>
  </p:notesMasterIdLst>
  <p:handoutMasterIdLst>
    <p:handoutMasterId r:id="rId15"/>
  </p:handoutMasterIdLst>
  <p:sldIdLst>
    <p:sldId id="256" r:id="rId3"/>
    <p:sldId id="318" r:id="rId4"/>
    <p:sldId id="309" r:id="rId5"/>
    <p:sldId id="310" r:id="rId6"/>
    <p:sldId id="311" r:id="rId7"/>
    <p:sldId id="312" r:id="rId8"/>
    <p:sldId id="313" r:id="rId9"/>
    <p:sldId id="314" r:id="rId10"/>
    <p:sldId id="315" r:id="rId11"/>
    <p:sldId id="316" r:id="rId12"/>
    <p:sldId id="317" r:id="rId1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71345" autoAdjust="0"/>
  </p:normalViewPr>
  <p:slideViewPr>
    <p:cSldViewPr snapToGrid="0" showGuides="1">
      <p:cViewPr varScale="1">
        <p:scale>
          <a:sx n="61" d="100"/>
          <a:sy n="61" d="100"/>
        </p:scale>
        <p:origin x="171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baseline="0" dirty="0"/>
              <a:t>Design: still want to get away from thinking this is a design</a:t>
            </a:r>
          </a:p>
          <a:p>
            <a:r>
              <a:rPr lang="en-US" baseline="0" dirty="0"/>
              <a:t>Set the expectations for the detail</a:t>
            </a:r>
          </a:p>
          <a:p>
            <a:endParaRPr lang="en-US" baseline="0" dirty="0"/>
          </a:p>
          <a:p>
            <a:r>
              <a:rPr lang="en-US" baseline="0" dirty="0"/>
              <a:t>Decompose the problem into pieces that are recognizable</a:t>
            </a:r>
          </a:p>
          <a:p>
            <a:endParaRPr lang="en-US" baseline="0" dirty="0"/>
          </a:p>
        </p:txBody>
      </p:sp>
    </p:spTree>
    <p:extLst>
      <p:ext uri="{BB962C8B-B14F-4D97-AF65-F5344CB8AC3E}">
        <p14:creationId xmlns:p14="http://schemas.microsoft.com/office/powerpoint/2010/main" val="952637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Decompose the problem until you have parts that you recognize</a:t>
            </a:r>
          </a:p>
          <a:p>
            <a:endParaRPr lang="en-US" dirty="0"/>
          </a:p>
          <a:p>
            <a:r>
              <a:rPr lang="en-US" dirty="0"/>
              <a:t>Setting up the idea of proxies</a:t>
            </a:r>
          </a:p>
        </p:txBody>
      </p:sp>
    </p:spTree>
    <p:extLst>
      <p:ext uri="{BB962C8B-B14F-4D97-AF65-F5344CB8AC3E}">
        <p14:creationId xmlns:p14="http://schemas.microsoft.com/office/powerpoint/2010/main" val="1154638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8"/>
          <p:cNvSpPr>
            <a:spLocks noGrp="1" noChangeArrowheads="1"/>
          </p:cNvSpPr>
          <p:nvPr>
            <p:ph type="ftr" sz="quarter" idx="4"/>
          </p:nvPr>
        </p:nvSpPr>
        <p:spPr>
          <a:xfrm>
            <a:off x="1" y="9120149"/>
            <a:ext cx="3170256" cy="479399"/>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pPr eaLnBrk="1" hangingPunct="1"/>
            <a:r>
              <a:rPr lang="en-US" altLang="en-US" sz="1000"/>
              <a:t>© 2007 Carnegie Mellon University</a:t>
            </a:r>
          </a:p>
          <a:p>
            <a:pPr algn="l" eaLnBrk="1" hangingPunct="1"/>
            <a:r>
              <a:rPr lang="en-US" altLang="en-US" sz="800">
                <a:latin typeface="Times New Roman" pitchFamily="18" charset="0"/>
              </a:rPr>
              <a:t>  </a:t>
            </a:r>
          </a:p>
        </p:txBody>
      </p:sp>
      <p:sp>
        <p:nvSpPr>
          <p:cNvPr id="38915" name="Rectangle 12"/>
          <p:cNvSpPr>
            <a:spLocks noGrp="1" noChangeArrowheads="1"/>
          </p:cNvSpPr>
          <p:nvPr>
            <p:ph type="hdr" sz="quarter"/>
          </p:nvPr>
        </p:nvSpPr>
        <p:spPr>
          <a:xfrm>
            <a:off x="1" y="1"/>
            <a:ext cx="3170256" cy="479399"/>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r>
              <a:rPr lang="en-US" altLang="en-US"/>
              <a:t>Course Title | Module #</a:t>
            </a:r>
          </a:p>
        </p:txBody>
      </p:sp>
      <p:sp>
        <p:nvSpPr>
          <p:cNvPr id="38916" name="Rectangle 13"/>
          <p:cNvSpPr>
            <a:spLocks noGrp="1" noChangeArrowheads="1"/>
          </p:cNvSpPr>
          <p:nvPr>
            <p:ph type="dt" sz="quarter" idx="1"/>
          </p:nvPr>
        </p:nvSpPr>
        <p:spPr>
          <a:xfrm>
            <a:off x="4143271" y="1"/>
            <a:ext cx="3170256" cy="479399"/>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3" tIns="47872" rIns="95743" bIns="47872"/>
          <a:lstStyle>
            <a:lvl1pPr defTabSz="993997" eaLnBrk="0" hangingPunct="0">
              <a:defRPr sz="1100">
                <a:solidFill>
                  <a:schemeClr val="tx1"/>
                </a:solidFill>
                <a:latin typeface="Arial" charset="0"/>
                <a:ea typeface="ＭＳ Ｐゴシック" pitchFamily="1" charset="-128"/>
              </a:defRPr>
            </a:lvl1pPr>
            <a:lvl2pPr marL="777911" indent="-299196" defTabSz="993997" eaLnBrk="0" hangingPunct="0">
              <a:defRPr sz="1100">
                <a:solidFill>
                  <a:schemeClr val="tx1"/>
                </a:solidFill>
                <a:latin typeface="Arial" charset="0"/>
                <a:ea typeface="ＭＳ Ｐゴシック" pitchFamily="1" charset="-128"/>
              </a:defRPr>
            </a:lvl2pPr>
            <a:lvl3pPr marL="1196787" indent="-239357" defTabSz="993997" eaLnBrk="0" hangingPunct="0">
              <a:defRPr sz="1100">
                <a:solidFill>
                  <a:schemeClr val="tx1"/>
                </a:solidFill>
                <a:latin typeface="Arial" charset="0"/>
                <a:ea typeface="ＭＳ Ｐゴシック" pitchFamily="1" charset="-128"/>
              </a:defRPr>
            </a:lvl3pPr>
            <a:lvl4pPr marL="1675501" indent="-239357" defTabSz="993997" eaLnBrk="0" hangingPunct="0">
              <a:defRPr sz="1100">
                <a:solidFill>
                  <a:schemeClr val="tx1"/>
                </a:solidFill>
                <a:latin typeface="Arial" charset="0"/>
                <a:ea typeface="ＭＳ Ｐゴシック" pitchFamily="1" charset="-128"/>
              </a:defRPr>
            </a:lvl4pPr>
            <a:lvl5pPr marL="2154217" indent="-239357" defTabSz="993997" eaLnBrk="0" hangingPunct="0">
              <a:defRPr sz="1100">
                <a:solidFill>
                  <a:schemeClr val="tx1"/>
                </a:solidFill>
                <a:latin typeface="Arial" charset="0"/>
                <a:ea typeface="ＭＳ Ｐゴシック" pitchFamily="1" charset="-128"/>
              </a:defRPr>
            </a:lvl5pPr>
            <a:lvl6pPr marL="263293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6pPr>
            <a:lvl7pPr marL="3111646"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7pPr>
            <a:lvl8pPr marL="3590361"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8pPr>
            <a:lvl9pPr marL="4069075" indent="-239357" defTabSz="993997" eaLnBrk="0" fontAlgn="base" hangingPunct="0">
              <a:spcBef>
                <a:spcPct val="30000"/>
              </a:spcBef>
              <a:spcAft>
                <a:spcPct val="0"/>
              </a:spcAft>
              <a:defRPr sz="1100">
                <a:solidFill>
                  <a:schemeClr val="tx1"/>
                </a:solidFill>
                <a:latin typeface="Arial" charset="0"/>
                <a:ea typeface="ＭＳ Ｐゴシック" pitchFamily="1" charset="-128"/>
              </a:defRPr>
            </a:lvl9pPr>
          </a:lstStyle>
          <a:p>
            <a:fld id="{DBC3A26B-8215-4A16-963A-11A31A6C370B}" type="datetime1">
              <a:rPr lang="en-US" altLang="en-US" smtClean="0"/>
              <a:pPr/>
              <a:t>4/22/2020</a:t>
            </a:fld>
            <a:endParaRPr lang="en-US" altLang="en-US"/>
          </a:p>
        </p:txBody>
      </p:sp>
      <p:sp>
        <p:nvSpPr>
          <p:cNvPr id="38917" name="Rectangle 2"/>
          <p:cNvSpPr>
            <a:spLocks noGrp="1" noRot="1" noChangeAspect="1" noChangeArrowheads="1" noTextEdit="1"/>
          </p:cNvSpPr>
          <p:nvPr>
            <p:ph type="sldImg"/>
          </p:nvPr>
        </p:nvSpPr>
        <p:spPr>
          <a:xfrm>
            <a:off x="2081213" y="628650"/>
            <a:ext cx="2924175" cy="2192338"/>
          </a:xfrm>
          <a:ln/>
        </p:spPr>
      </p:sp>
      <p:sp>
        <p:nvSpPr>
          <p:cNvPr id="3891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dirty="0"/>
              <a:t>This example is usually best </a:t>
            </a:r>
            <a:r>
              <a:rPr lang="en-US" altLang="en-US" dirty="0">
                <a:solidFill>
                  <a:srgbClr val="FF0000"/>
                </a:solidFill>
              </a:rPr>
              <a:t>shown</a:t>
            </a:r>
            <a:r>
              <a:rPr lang="en-US" altLang="en-US" dirty="0"/>
              <a:t> on flip charts or a white board. These slide are here as backup. So, if possible, </a:t>
            </a:r>
            <a:r>
              <a:rPr lang="en-US" altLang="en-US" dirty="0">
                <a:solidFill>
                  <a:srgbClr val="FF0000"/>
                </a:solidFill>
              </a:rPr>
              <a:t>cover this as a discussion with the class using the whiteboard/flip charts, and just skip over these slides.</a:t>
            </a:r>
          </a:p>
          <a:p>
            <a:pPr eaLnBrk="1" hangingPunct="1"/>
            <a:endParaRPr lang="en-US" altLang="en-US" dirty="0">
              <a:solidFill>
                <a:srgbClr val="FF0000"/>
              </a:solidFill>
            </a:endParaRPr>
          </a:p>
          <a:p>
            <a:pPr eaLnBrk="1" hangingPunct="1"/>
            <a:r>
              <a:rPr lang="en-US" altLang="en-US" dirty="0">
                <a:solidFill>
                  <a:srgbClr val="FF0000"/>
                </a:solidFill>
              </a:rPr>
              <a:t>Estimate</a:t>
            </a:r>
          </a:p>
          <a:p>
            <a:pPr eaLnBrk="1" hangingPunct="1"/>
            <a:endParaRPr lang="en-US" altLang="en-US" dirty="0">
              <a:solidFill>
                <a:srgbClr val="FF0000"/>
              </a:solidFill>
            </a:endParaRPr>
          </a:p>
          <a:p>
            <a:pPr eaLnBrk="1" hangingPunct="1"/>
            <a:r>
              <a:rPr lang="en-US" altLang="en-US" dirty="0">
                <a:solidFill>
                  <a:srgbClr val="FF0000"/>
                </a:solidFill>
              </a:rPr>
              <a:t>Decompose the problem </a:t>
            </a:r>
          </a:p>
          <a:p>
            <a:pPr eaLnBrk="1" hangingPunct="1"/>
            <a:r>
              <a:rPr lang="en-US" altLang="en-US" dirty="0">
                <a:solidFill>
                  <a:srgbClr val="FF0000"/>
                </a:solidFill>
              </a:rPr>
              <a:t>This may be different for individuals with different levels of experience</a:t>
            </a:r>
          </a:p>
          <a:p>
            <a:pPr eaLnBrk="1" hangingPunct="1"/>
            <a:endParaRPr lang="en-US" altLang="en-US" dirty="0">
              <a:solidFill>
                <a:srgbClr val="FF0000"/>
              </a:solidFill>
            </a:endParaRPr>
          </a:p>
          <a:p>
            <a:pPr eaLnBrk="1" hangingPunct="1"/>
            <a:r>
              <a:rPr lang="en-US" altLang="en-US" dirty="0">
                <a:solidFill>
                  <a:srgbClr val="FF0000"/>
                </a:solidFill>
              </a:rPr>
              <a:t>If the subject comes up in discussion, user stories are fine</a:t>
            </a:r>
            <a:r>
              <a:rPr lang="en-US" altLang="en-US" baseline="0" dirty="0">
                <a:solidFill>
                  <a:srgbClr val="FF0000"/>
                </a:solidFill>
              </a:rPr>
              <a:t> as far as they go, but they do not directly relate the solution to an implementation. Our planning model helps to think about what specifically will be changed. </a:t>
            </a:r>
            <a:endParaRPr lang="en-US" altLang="en-US" dirty="0">
              <a:solidFill>
                <a:srgbClr val="FF0000"/>
              </a:solidFill>
            </a:endParaRPr>
          </a:p>
        </p:txBody>
      </p:sp>
    </p:spTree>
    <p:extLst>
      <p:ext uri="{BB962C8B-B14F-4D97-AF65-F5344CB8AC3E}">
        <p14:creationId xmlns:p14="http://schemas.microsoft.com/office/powerpoint/2010/main" val="2542336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This example contains a</a:t>
            </a:r>
            <a:r>
              <a:rPr lang="en-US" baseline="0" dirty="0"/>
              <a:t> file input, file output, linked list storage, and two cacuminal routines</a:t>
            </a:r>
          </a:p>
          <a:p>
            <a:endParaRPr lang="en-US" baseline="0" dirty="0"/>
          </a:p>
          <a:p>
            <a:r>
              <a:rPr lang="en-US" baseline="0" dirty="0"/>
              <a:t>The Linked List is estimated as a package, but could be further decomposed into specific items.</a:t>
            </a:r>
          </a:p>
          <a:p>
            <a:r>
              <a:rPr lang="en-US" baseline="0" dirty="0"/>
              <a:t>Describe the requirements for assignment 1</a:t>
            </a:r>
          </a:p>
          <a:p>
            <a:endParaRPr lang="en-US" baseline="0" dirty="0"/>
          </a:p>
          <a:p>
            <a:r>
              <a:rPr lang="en-US" baseline="0" dirty="0"/>
              <a:t>Discussion:</a:t>
            </a:r>
          </a:p>
          <a:p>
            <a:r>
              <a:rPr lang="en-US" baseline="0" dirty="0"/>
              <a:t>This is not a real design. It is a preliminary design that maps functionality to physical components. The planning model largely ignores many aspects, including non-functional attributes, details of the data flow or control flow, explicit algorithms or interfaces. It can consider reusable components, library packages, and so forth. </a:t>
            </a:r>
            <a:endParaRPr lang="en-US" dirty="0"/>
          </a:p>
        </p:txBody>
      </p:sp>
    </p:spTree>
    <p:extLst>
      <p:ext uri="{BB962C8B-B14F-4D97-AF65-F5344CB8AC3E}">
        <p14:creationId xmlns:p14="http://schemas.microsoft.com/office/powerpoint/2010/main" val="2007147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Most programs started out as Hello World.</a:t>
            </a:r>
          </a:p>
          <a:p>
            <a:endParaRPr lang="en-US" dirty="0"/>
          </a:p>
          <a:p>
            <a:r>
              <a:rPr lang="en-US" dirty="0"/>
              <a:t>You may have a linked list that you must alter to support</a:t>
            </a:r>
            <a:r>
              <a:rPr lang="en-US" baseline="0" dirty="0"/>
              <a:t> this data record</a:t>
            </a:r>
            <a:endParaRPr lang="en-US" dirty="0"/>
          </a:p>
        </p:txBody>
      </p:sp>
    </p:spTree>
    <p:extLst>
      <p:ext uri="{BB962C8B-B14F-4D97-AF65-F5344CB8AC3E}">
        <p14:creationId xmlns:p14="http://schemas.microsoft.com/office/powerpoint/2010/main" val="2397173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In this example, we will modify the math Package</a:t>
            </a:r>
          </a:p>
          <a:p>
            <a:r>
              <a:rPr lang="en-US" dirty="0"/>
              <a:t>We</a:t>
            </a:r>
            <a:r>
              <a:rPr lang="en-US" baseline="0" dirty="0"/>
              <a:t> must modify the class interface and add two methods</a:t>
            </a:r>
            <a:endParaRPr lang="en-US" dirty="0"/>
          </a:p>
          <a:p>
            <a:endParaRPr lang="en-US" dirty="0"/>
          </a:p>
          <a:p>
            <a:r>
              <a:rPr lang="en-US" dirty="0"/>
              <a:t>We will add a new data input module.</a:t>
            </a:r>
          </a:p>
          <a:p>
            <a:endParaRPr lang="en-US" dirty="0"/>
          </a:p>
          <a:p>
            <a:endParaRPr lang="en-US" baseline="0" dirty="0"/>
          </a:p>
          <a:p>
            <a:endParaRPr lang="en-US" dirty="0"/>
          </a:p>
        </p:txBody>
      </p:sp>
    </p:spTree>
    <p:extLst>
      <p:ext uri="{BB962C8B-B14F-4D97-AF65-F5344CB8AC3E}">
        <p14:creationId xmlns:p14="http://schemas.microsoft.com/office/powerpoint/2010/main" val="4181817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T = total</a:t>
            </a:r>
          </a:p>
        </p:txBody>
      </p:sp>
    </p:spTree>
    <p:extLst>
      <p:ext uri="{BB962C8B-B14F-4D97-AF65-F5344CB8AC3E}">
        <p14:creationId xmlns:p14="http://schemas.microsoft.com/office/powerpoint/2010/main" val="229540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754517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1995739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568760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353452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0137563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646388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0631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93479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025559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08249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7324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635376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8445133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711549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Planning with a Model</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Planning with a Model</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209195038"/>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Session </a:t>
            </a:r>
            <a:r>
              <a:rPr lang="en-US">
                <a:solidFill>
                  <a:srgbClr val="000000"/>
                </a:solidFill>
              </a:rPr>
              <a:t>5 – Planning </a:t>
            </a:r>
            <a:r>
              <a:rPr lang="en-US" dirty="0">
                <a:solidFill>
                  <a:srgbClr val="000000"/>
                </a:solidFill>
              </a:rPr>
              <a:t>with a Model</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Estimating the New Parts</a:t>
            </a:r>
          </a:p>
        </p:txBody>
      </p:sp>
      <p:sp>
        <p:nvSpPr>
          <p:cNvPr id="3" name="Content Placeholder 2"/>
          <p:cNvSpPr>
            <a:spLocks noGrp="1"/>
          </p:cNvSpPr>
          <p:nvPr>
            <p:ph idx="1"/>
          </p:nvPr>
        </p:nvSpPr>
        <p:spPr/>
        <p:txBody>
          <a:bodyPr>
            <a:normAutofit/>
          </a:bodyPr>
          <a:lstStyle/>
          <a:p>
            <a:pPr fontAlgn="t">
              <a:spcBef>
                <a:spcPts val="0"/>
              </a:spcBef>
            </a:pPr>
            <a:r>
              <a:rPr lang="en-US" b="1" dirty="0">
                <a:solidFill>
                  <a:srgbClr val="FFFFFF"/>
                </a:solidFill>
                <a:latin typeface="Calibri"/>
              </a:rPr>
              <a:t>Base Program</a:t>
            </a:r>
            <a:endParaRPr lang="en-US" sz="2700" dirty="0">
              <a:latin typeface="Arial"/>
            </a:endParaRPr>
          </a:p>
          <a:p>
            <a:pPr fontAlgn="t">
              <a:spcBef>
                <a:spcPts val="0"/>
              </a:spcBef>
            </a:pPr>
            <a:r>
              <a:rPr lang="en-US" b="1" dirty="0">
                <a:solidFill>
                  <a:srgbClr val="FFFFFF"/>
                </a:solidFill>
                <a:latin typeface="Calibri"/>
              </a:rPr>
              <a:t>Si</a:t>
            </a:r>
            <a:endParaRPr lang="en-US" sz="2700" dirty="0">
              <a:latin typeface="Arial"/>
            </a:endParaRPr>
          </a:p>
          <a:p>
            <a:pPr fontAlgn="t">
              <a:spcBef>
                <a:spcPts val="0"/>
              </a:spcBef>
            </a:pPr>
            <a:r>
              <a:rPr lang="en-US" b="1" dirty="0">
                <a:solidFill>
                  <a:srgbClr val="FFFFFF"/>
                </a:solidFill>
                <a:latin typeface="Calibri"/>
              </a:rPr>
              <a:t>Added</a:t>
            </a:r>
            <a:endParaRPr lang="en-US" sz="2700" dirty="0">
              <a:latin typeface="Arial"/>
            </a:endParaRPr>
          </a:p>
          <a:p>
            <a:pPr fontAlgn="t">
              <a:spcBef>
                <a:spcPts val="0"/>
              </a:spcBef>
            </a:pPr>
            <a:r>
              <a:rPr lang="en-US" b="1" dirty="0">
                <a:solidFill>
                  <a:srgbClr val="FFFFFF"/>
                </a:solidFill>
                <a:latin typeface="Calibri"/>
              </a:rPr>
              <a:t>Delete</a:t>
            </a:r>
            <a:endParaRPr lang="en-US" dirty="0"/>
          </a:p>
          <a:p>
            <a:endParaRPr lang="en-US" dirty="0"/>
          </a:p>
          <a:p>
            <a:endParaRPr lang="en-US" dirty="0"/>
          </a:p>
          <a:p>
            <a:endParaRPr lang="en-US" dirty="0"/>
          </a:p>
          <a:p>
            <a:endParaRPr lang="en-US" dirty="0"/>
          </a:p>
          <a:p>
            <a:endParaRPr lang="en-US" dirty="0"/>
          </a:p>
        </p:txBody>
      </p:sp>
      <p:sp>
        <p:nvSpPr>
          <p:cNvPr id="9" name="Picture Placeholder 8"/>
          <p:cNvSpPr>
            <a:spLocks noGrp="1"/>
          </p:cNvSpPr>
          <p:nvPr>
            <p:ph type="pic" sz="quarter" idx="11"/>
          </p:nvPr>
        </p:nvSpPr>
        <p:spPr/>
      </p:sp>
      <p:sp>
        <p:nvSpPr>
          <p:cNvPr id="8" name="Text Placeholder 7"/>
          <p:cNvSpPr>
            <a:spLocks noGrp="1"/>
          </p:cNvSpPr>
          <p:nvPr>
            <p:ph type="body" sz="quarter" idx="10"/>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149662269"/>
              </p:ext>
            </p:extLst>
          </p:nvPr>
        </p:nvGraphicFramePr>
        <p:xfrm>
          <a:off x="428625" y="2590593"/>
          <a:ext cx="7743827" cy="3184574"/>
        </p:xfrm>
        <a:graphic>
          <a:graphicData uri="http://schemas.openxmlformats.org/drawingml/2006/table">
            <a:tbl>
              <a:tblPr firstRow="1" bandRow="1">
                <a:tableStyleId>{2D5ABB26-0587-4C30-8999-92F81FD0307C}</a:tableStyleId>
              </a:tblPr>
              <a:tblGrid>
                <a:gridCol w="1391708">
                  <a:extLst>
                    <a:ext uri="{9D8B030D-6E8A-4147-A177-3AD203B41FA5}">
                      <a16:colId xmlns:a16="http://schemas.microsoft.com/office/drawing/2014/main" val="20000"/>
                    </a:ext>
                  </a:extLst>
                </a:gridCol>
                <a:gridCol w="1294342">
                  <a:extLst>
                    <a:ext uri="{9D8B030D-6E8A-4147-A177-3AD203B41FA5}">
                      <a16:colId xmlns:a16="http://schemas.microsoft.com/office/drawing/2014/main" val="20001"/>
                    </a:ext>
                  </a:extLst>
                </a:gridCol>
                <a:gridCol w="1431925">
                  <a:extLst>
                    <a:ext uri="{9D8B030D-6E8A-4147-A177-3AD203B41FA5}">
                      <a16:colId xmlns:a16="http://schemas.microsoft.com/office/drawing/2014/main" val="20002"/>
                    </a:ext>
                  </a:extLst>
                </a:gridCol>
                <a:gridCol w="1083733">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322919">
                  <a:extLst>
                    <a:ext uri="{9D8B030D-6E8A-4147-A177-3AD203B41FA5}">
                      <a16:colId xmlns:a16="http://schemas.microsoft.com/office/drawing/2014/main" val="20005"/>
                    </a:ext>
                  </a:extLst>
                </a:gridCol>
              </a:tblGrid>
              <a:tr h="521755">
                <a:tc>
                  <a:txBody>
                    <a:bodyPr/>
                    <a:lstStyle/>
                    <a:p>
                      <a:pPr algn="l"/>
                      <a:r>
                        <a:rPr lang="en-US" sz="1800" b="1" dirty="0">
                          <a:latin typeface="Arial"/>
                          <a:cs typeface="Arial"/>
                        </a:rPr>
                        <a:t>Part</a:t>
                      </a:r>
                    </a:p>
                  </a:txBody>
                  <a:tcPr marL="102870" marR="102870" marT="51435" marB="51435">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b="1" dirty="0">
                          <a:latin typeface="Arial"/>
                          <a:cs typeface="Arial"/>
                        </a:rPr>
                        <a:t>New</a:t>
                      </a:r>
                      <a:r>
                        <a:rPr lang="en-US" sz="1800" b="1" baseline="0" dirty="0">
                          <a:latin typeface="Arial"/>
                          <a:cs typeface="Arial"/>
                        </a:rPr>
                        <a:t> </a:t>
                      </a:r>
                      <a:r>
                        <a:rPr lang="en-US" sz="1800" b="1" dirty="0">
                          <a:latin typeface="Arial"/>
                          <a:cs typeface="Arial"/>
                        </a:rPr>
                        <a:t>Item</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b="1" dirty="0">
                          <a:latin typeface="Arial"/>
                          <a:cs typeface="Arial"/>
                        </a:rPr>
                        <a:t>(B)</a:t>
                      </a:r>
                      <a:r>
                        <a:rPr lang="en-US" sz="1800" b="1" dirty="0" err="1">
                          <a:latin typeface="Arial"/>
                          <a:cs typeface="Arial"/>
                        </a:rPr>
                        <a:t>ase</a:t>
                      </a:r>
                      <a:r>
                        <a:rPr lang="en-US" sz="1800" b="1" baseline="0" dirty="0">
                          <a:latin typeface="Arial"/>
                          <a:cs typeface="Arial"/>
                        </a:rPr>
                        <a:t> Size</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b="1" dirty="0">
                          <a:latin typeface="Arial"/>
                          <a:cs typeface="Arial"/>
                        </a:rPr>
                        <a:t>(A)</a:t>
                      </a:r>
                      <a:r>
                        <a:rPr lang="en-US" sz="1800" b="1" dirty="0" err="1">
                          <a:latin typeface="Arial"/>
                          <a:cs typeface="Arial"/>
                        </a:rPr>
                        <a:t>dded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b="1" dirty="0">
                          <a:latin typeface="Arial"/>
                          <a:cs typeface="Arial"/>
                        </a:rPr>
                        <a:t>(D)</a:t>
                      </a:r>
                      <a:r>
                        <a:rPr lang="en-US" sz="1800" b="1" dirty="0" err="1">
                          <a:latin typeface="Arial"/>
                          <a:cs typeface="Arial"/>
                        </a:rPr>
                        <a:t>eleted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800" b="1" dirty="0">
                          <a:latin typeface="Arial"/>
                          <a:cs typeface="Arial"/>
                        </a:rPr>
                        <a:t>(M)</a:t>
                      </a:r>
                      <a:r>
                        <a:rPr lang="en-US" sz="1800" b="1" dirty="0" err="1">
                          <a:latin typeface="Arial"/>
                          <a:cs typeface="Arial"/>
                        </a:rPr>
                        <a:t>odified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0090">
                <a:tc>
                  <a:txBody>
                    <a:bodyPr/>
                    <a:lstStyle/>
                    <a:p>
                      <a:pPr marL="0" marR="0" indent="0" algn="l" defTabSz="812719" rtl="0" eaLnBrk="1" fontAlgn="auto" latinLnBrk="0" hangingPunct="1">
                        <a:lnSpc>
                          <a:spcPct val="100000"/>
                        </a:lnSpc>
                        <a:spcBef>
                          <a:spcPts val="0"/>
                        </a:spcBef>
                        <a:spcAft>
                          <a:spcPts val="0"/>
                        </a:spcAft>
                        <a:buClrTx/>
                        <a:buSzTx/>
                        <a:buFontTx/>
                        <a:buNone/>
                        <a:tabLst/>
                        <a:defRPr/>
                      </a:pPr>
                      <a:r>
                        <a:rPr lang="en-US" sz="1800" dirty="0">
                          <a:latin typeface="Arial"/>
                          <a:cs typeface="Arial"/>
                        </a:rPr>
                        <a:t>Math package</a:t>
                      </a:r>
                    </a:p>
                  </a:txBody>
                  <a:tcPr marR="0" marT="9144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800" dirty="0">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150</a:t>
                      </a:r>
                      <a:endParaRPr lang="en-US" sz="1800" dirty="0">
                        <a:solidFill>
                          <a:schemeClr val="tx1"/>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10</a:t>
                      </a:r>
                      <a:endParaRPr lang="en-US" sz="1800" dirty="0">
                        <a:solidFill>
                          <a:schemeClr val="tx1"/>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solidFill>
                        <a:latin typeface="Arial"/>
                        <a:cs typeface="Arial"/>
                      </a:endParaRPr>
                    </a:p>
                  </a:txBody>
                  <a:tcPr marR="0" marT="91440" marB="0">
                    <a:lnL w="12700" cap="flat" cmpd="sng" algn="ctr">
                      <a:no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20090">
                <a:tc>
                  <a:txBody>
                    <a:bodyPr/>
                    <a:lstStyle/>
                    <a:p>
                      <a:r>
                        <a:rPr lang="en-US" sz="1800" dirty="0">
                          <a:latin typeface="Arial"/>
                          <a:cs typeface="Arial"/>
                        </a:rPr>
                        <a:t>Math package</a:t>
                      </a:r>
                    </a:p>
                  </a:txBody>
                  <a:tcPr marR="0" marT="9144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err="1">
                          <a:latin typeface="Arial"/>
                          <a:cs typeface="Arial"/>
                        </a:rPr>
                        <a:t>Calc</a:t>
                      </a:r>
                      <a:r>
                        <a:rPr lang="en-US" sz="1800" baseline="0" dirty="0">
                          <a:latin typeface="Arial"/>
                          <a:cs typeface="Arial"/>
                        </a:rPr>
                        <a:t> SD</a:t>
                      </a:r>
                      <a:endParaRPr lang="en-US" sz="1800" dirty="0">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20</a:t>
                      </a: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20090">
                <a:tc>
                  <a:txBody>
                    <a:bodyPr/>
                    <a:lstStyle/>
                    <a:p>
                      <a:r>
                        <a:rPr lang="en-US" sz="1800" dirty="0">
                          <a:latin typeface="Arial"/>
                          <a:cs typeface="Arial"/>
                        </a:rPr>
                        <a:t>Math</a:t>
                      </a:r>
                      <a:r>
                        <a:rPr lang="en-US" sz="1800" baseline="0" dirty="0">
                          <a:latin typeface="Arial"/>
                          <a:cs typeface="Arial"/>
                        </a:rPr>
                        <a:t> package</a:t>
                      </a:r>
                      <a:endParaRPr lang="en-US" sz="1800" dirty="0">
                        <a:latin typeface="Arial"/>
                        <a:cs typeface="Arial"/>
                      </a:endParaRPr>
                    </a:p>
                  </a:txBody>
                  <a:tcPr marR="0" marT="9144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dirty="0" err="1">
                          <a:latin typeface="Arial"/>
                          <a:cs typeface="Arial"/>
                        </a:rPr>
                        <a:t>Calc</a:t>
                      </a:r>
                      <a:r>
                        <a:rPr lang="en-US" sz="1800" baseline="0" dirty="0">
                          <a:latin typeface="Arial"/>
                          <a:cs typeface="Arial"/>
                        </a:rPr>
                        <a:t> mean</a:t>
                      </a:r>
                      <a:endParaRPr lang="en-US" sz="1800" dirty="0">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10</a:t>
                      </a: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2549">
                <a:tc>
                  <a:txBody>
                    <a:bodyPr/>
                    <a:lstStyle/>
                    <a:p>
                      <a:r>
                        <a:rPr lang="en-US" sz="1800" dirty="0">
                          <a:latin typeface="Arial"/>
                          <a:cs typeface="Arial"/>
                        </a:rPr>
                        <a:t>Data input</a:t>
                      </a:r>
                    </a:p>
                  </a:txBody>
                  <a:tcPr marR="0" marT="9144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800" dirty="0">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50</a:t>
                      </a: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endParaRPr lang="en-US" sz="1800" dirty="0">
                        <a:solidFill>
                          <a:schemeClr val="tx1">
                            <a:lumMod val="50000"/>
                            <a:lumOff val="50000"/>
                          </a:schemeClr>
                        </a:solidFill>
                        <a:latin typeface="Arial"/>
                        <a:cs typeface="Arial"/>
                      </a:endParaRPr>
                    </a:p>
                  </a:txBody>
                  <a:tcPr marR="0" marT="91440" marB="0">
                    <a:lnL w="12700" cap="flat" cmpd="sng" algn="ctr">
                      <a:no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TextBox 3"/>
          <p:cNvSpPr txBox="1"/>
          <p:nvPr/>
        </p:nvSpPr>
        <p:spPr>
          <a:xfrm>
            <a:off x="380999" y="1220300"/>
            <a:ext cx="8340969" cy="1143903"/>
          </a:xfrm>
          <a:prstGeom prst="rect">
            <a:avLst/>
          </a:prstGeom>
          <a:noFill/>
        </p:spPr>
        <p:txBody>
          <a:bodyPr wrap="square" lIns="0" tIns="0" rIns="0" bIns="0" rtlCol="0">
            <a:spAutoFit/>
          </a:bodyPr>
          <a:lstStyle/>
          <a:p>
            <a:pPr>
              <a:spcBef>
                <a:spcPts val="1000"/>
              </a:spcBef>
            </a:pPr>
            <a:r>
              <a:rPr lang="en-US" sz="2200" dirty="0">
                <a:latin typeface="Arial"/>
                <a:cs typeface="Arial"/>
              </a:rPr>
              <a:t>Other parts may be all new or may include new items such as added methods.</a:t>
            </a:r>
          </a:p>
          <a:p>
            <a:pPr>
              <a:spcBef>
                <a:spcPts val="1000"/>
              </a:spcBef>
            </a:pPr>
            <a:r>
              <a:rPr lang="en-US" sz="2200" dirty="0">
                <a:latin typeface="Arial"/>
                <a:cs typeface="Arial"/>
              </a:rPr>
              <a:t>Estimate the parts added to the base and new parts.</a:t>
            </a:r>
          </a:p>
        </p:txBody>
      </p:sp>
    </p:spTree>
    <p:extLst>
      <p:ext uri="{BB962C8B-B14F-4D97-AF65-F5344CB8AC3E}">
        <p14:creationId xmlns:p14="http://schemas.microsoft.com/office/powerpoint/2010/main" val="2997381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Completing the Estimate</a:t>
            </a:r>
          </a:p>
        </p:txBody>
      </p:sp>
      <p:sp>
        <p:nvSpPr>
          <p:cNvPr id="3" name="Content Placeholder 2"/>
          <p:cNvSpPr>
            <a:spLocks noGrp="1"/>
          </p:cNvSpPr>
          <p:nvPr>
            <p:ph idx="1"/>
          </p:nvPr>
        </p:nvSpPr>
        <p:spPr/>
        <p:txBody>
          <a:bodyPr>
            <a:normAutofit/>
          </a:bodyPr>
          <a:lstStyle/>
          <a:p>
            <a:r>
              <a:rPr lang="en-US" dirty="0"/>
              <a:t>Estimate the </a:t>
            </a:r>
            <a:r>
              <a:rPr lang="en-US" b="1" dirty="0"/>
              <a:t>T</a:t>
            </a:r>
            <a:r>
              <a:rPr lang="en-US" dirty="0"/>
              <a:t>otal new program size </a:t>
            </a:r>
            <a:r>
              <a:rPr lang="en-US" b="1" dirty="0"/>
              <a:t>(T). </a:t>
            </a:r>
            <a:r>
              <a:rPr lang="en-US" dirty="0"/>
              <a:t>Start with the </a:t>
            </a:r>
            <a:r>
              <a:rPr lang="en-US" b="1" dirty="0"/>
              <a:t>B</a:t>
            </a:r>
            <a:r>
              <a:rPr lang="en-US" dirty="0"/>
              <a:t>ase lines of code, then add all the </a:t>
            </a:r>
            <a:r>
              <a:rPr lang="en-US" b="1" dirty="0"/>
              <a:t>A</a:t>
            </a:r>
            <a:r>
              <a:rPr lang="en-US" dirty="0"/>
              <a:t>dded lines of code, and finally subtract all the </a:t>
            </a:r>
            <a:r>
              <a:rPr lang="en-US" b="1" dirty="0"/>
              <a:t>D</a:t>
            </a:r>
            <a:r>
              <a:rPr lang="en-US" dirty="0"/>
              <a:t>eleted lines of code.  </a:t>
            </a:r>
          </a:p>
          <a:p>
            <a:pPr algn="ctr"/>
            <a:r>
              <a:rPr lang="en-US" b="1" dirty="0"/>
              <a:t>T </a:t>
            </a:r>
            <a:r>
              <a:rPr lang="en-US" dirty="0"/>
              <a:t>=</a:t>
            </a:r>
            <a:r>
              <a:rPr lang="en-US" b="1" dirty="0"/>
              <a:t> B </a:t>
            </a:r>
            <a:r>
              <a:rPr lang="en-US" dirty="0"/>
              <a:t>+ </a:t>
            </a:r>
            <a:r>
              <a:rPr lang="en-US" b="1" dirty="0"/>
              <a:t>A </a:t>
            </a:r>
            <a:r>
              <a:rPr lang="en-US" dirty="0"/>
              <a:t>–</a:t>
            </a:r>
            <a:r>
              <a:rPr lang="en-US" b="1" dirty="0"/>
              <a:t> D</a:t>
            </a:r>
            <a:endParaRPr lang="en-US" dirty="0"/>
          </a:p>
          <a:p>
            <a:r>
              <a:rPr lang="en-US" dirty="0"/>
              <a:t>Calculate the </a:t>
            </a:r>
            <a:r>
              <a:rPr lang="en-US" b="1" dirty="0"/>
              <a:t>E</a:t>
            </a:r>
            <a:r>
              <a:rPr lang="en-US" dirty="0"/>
              <a:t>stimated </a:t>
            </a:r>
            <a:r>
              <a:rPr lang="en-US" b="1" dirty="0"/>
              <a:t>new</a:t>
            </a:r>
            <a:r>
              <a:rPr lang="en-US" dirty="0"/>
              <a:t> code by summing the </a:t>
            </a:r>
            <a:r>
              <a:rPr lang="en-US" b="1" dirty="0"/>
              <a:t>A</a:t>
            </a:r>
            <a:r>
              <a:rPr lang="en-US" dirty="0"/>
              <a:t>dded and the </a:t>
            </a:r>
            <a:r>
              <a:rPr lang="en-US" b="1" dirty="0"/>
              <a:t>M</a:t>
            </a:r>
            <a:r>
              <a:rPr lang="en-US" dirty="0"/>
              <a:t>odified code from all base and new parts.</a:t>
            </a:r>
          </a:p>
          <a:p>
            <a:pPr algn="ctr"/>
            <a:r>
              <a:rPr lang="en-US" b="1" dirty="0"/>
              <a:t>E</a:t>
            </a:r>
            <a:r>
              <a:rPr lang="en-US" dirty="0"/>
              <a:t> = </a:t>
            </a:r>
            <a:r>
              <a:rPr lang="en-US" b="1" dirty="0"/>
              <a:t>A </a:t>
            </a:r>
            <a:r>
              <a:rPr lang="en-US" dirty="0"/>
              <a:t>+</a:t>
            </a:r>
            <a:r>
              <a:rPr lang="en-US" b="1" dirty="0"/>
              <a:t> M</a:t>
            </a:r>
            <a:endParaRPr lang="en-US" dirty="0"/>
          </a:p>
          <a:p>
            <a:endParaRPr lang="en-US" b="1" dirty="0"/>
          </a:p>
          <a:p>
            <a:endParaRPr lang="en-US" b="1" dirty="0"/>
          </a:p>
          <a:p>
            <a:endParaRPr lang="en-US" b="1"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25484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685206" cy="878059"/>
          </a:xfrm>
        </p:spPr>
        <p:txBody>
          <a:bodyPr>
            <a:normAutofit/>
          </a:bodyPr>
          <a:lstStyle/>
          <a:p>
            <a:r>
              <a:rPr lang="en-US" dirty="0"/>
              <a:t>Problem: Estimating Size Before Development</a:t>
            </a:r>
          </a:p>
        </p:txBody>
      </p:sp>
      <p:sp>
        <p:nvSpPr>
          <p:cNvPr id="3" name="Content Placeholder 2"/>
          <p:cNvSpPr>
            <a:spLocks noGrp="1"/>
          </p:cNvSpPr>
          <p:nvPr>
            <p:ph idx="1"/>
          </p:nvPr>
        </p:nvSpPr>
        <p:spPr>
          <a:xfrm>
            <a:off x="381001" y="1229293"/>
            <a:ext cx="8340968" cy="4866707"/>
          </a:xfrm>
        </p:spPr>
        <p:txBody>
          <a:bodyPr>
            <a:normAutofit/>
          </a:bodyPr>
          <a:lstStyle/>
          <a:p>
            <a:r>
              <a:rPr lang="en-US" dirty="0"/>
              <a:t>Because product size is related to the development effort, if we know the size we can estimate the effort and schedule. </a:t>
            </a:r>
          </a:p>
          <a:p>
            <a:r>
              <a:rPr lang="en-US" dirty="0"/>
              <a:t>The problem is that we cannot directly measure size until the product is nearly complete.</a:t>
            </a:r>
          </a:p>
          <a:p>
            <a:endParaRPr lang="en-US" dirty="0"/>
          </a:p>
          <a:p>
            <a:r>
              <a:rPr lang="en-US" dirty="0"/>
              <a:t>Initially we have only requirements.</a:t>
            </a:r>
          </a:p>
          <a:p>
            <a:r>
              <a:rPr lang="en-US" dirty="0"/>
              <a:t>Unfortunately, most requirements </a:t>
            </a:r>
          </a:p>
          <a:p>
            <a:pPr marL="338328" indent="-173736">
              <a:spcBef>
                <a:spcPts val="500"/>
              </a:spcBef>
              <a:buFont typeface="Arial" panose="020B0604020202020204" pitchFamily="34" charset="0"/>
              <a:buChar char="•"/>
            </a:pPr>
            <a:r>
              <a:rPr lang="en-US" dirty="0"/>
              <a:t>are not directly related to development effort</a:t>
            </a:r>
          </a:p>
          <a:p>
            <a:pPr marL="338328" indent="-173736">
              <a:spcBef>
                <a:spcPts val="500"/>
              </a:spcBef>
              <a:buFont typeface="Arial" panose="020B0604020202020204" pitchFamily="34" charset="0"/>
              <a:buChar char="•"/>
            </a:pPr>
            <a:r>
              <a:rPr lang="en-US" dirty="0"/>
              <a:t>do not account for implementation variations such as programming language or reuse</a:t>
            </a:r>
          </a:p>
          <a:p>
            <a:pPr marL="338328" indent="-173736">
              <a:spcBef>
                <a:spcPts val="500"/>
              </a:spcBef>
              <a:buFont typeface="Arial" panose="020B0604020202020204" pitchFamily="34" charset="0"/>
              <a:buChar char="•"/>
            </a:pPr>
            <a:r>
              <a:rPr lang="en-US" dirty="0"/>
              <a:t>are not easily (or automatically) countable</a:t>
            </a:r>
          </a:p>
          <a:p>
            <a:pPr marL="385763" indent="-385763">
              <a:buFont typeface="Arial" panose="020B0604020202020204" pitchFamily="34" charset="0"/>
              <a:buChar char="•"/>
            </a:pPr>
            <a:endParaRPr lang="en-US" dirty="0"/>
          </a:p>
          <a:p>
            <a:endParaRPr lang="en-US" dirty="0"/>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950975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 in Enough Detail to Be Useful</a:t>
            </a:r>
          </a:p>
        </p:txBody>
      </p:sp>
      <p:sp>
        <p:nvSpPr>
          <p:cNvPr id="3" name="Content Placeholder 2"/>
          <p:cNvSpPr>
            <a:spLocks noGrp="1"/>
          </p:cNvSpPr>
          <p:nvPr>
            <p:ph idx="1"/>
          </p:nvPr>
        </p:nvSpPr>
        <p:spPr/>
        <p:txBody>
          <a:bodyPr/>
          <a:lstStyle/>
          <a:p>
            <a:pPr marL="0" lvl="1" indent="0">
              <a:spcBef>
                <a:spcPts val="1000"/>
              </a:spcBef>
              <a:buNone/>
            </a:pPr>
            <a:r>
              <a:rPr lang="en-US" altLang="en-US" dirty="0"/>
              <a:t>If you do not understand what the product looks like, then you do not know enough to make an estimate.</a:t>
            </a:r>
          </a:p>
          <a:p>
            <a:pPr marL="0" lvl="1" indent="0">
              <a:spcBef>
                <a:spcPts val="1000"/>
              </a:spcBef>
              <a:buNone/>
            </a:pPr>
            <a:r>
              <a:rPr lang="en-US" altLang="en-US" dirty="0"/>
              <a:t>Good size estimates are detailed because that assures most needs are accounted for and the parts are small enough to understand.</a:t>
            </a:r>
          </a:p>
          <a:p>
            <a:pPr marL="0" lvl="1" indent="0">
              <a:spcBef>
                <a:spcPts val="1000"/>
              </a:spcBef>
              <a:buNone/>
            </a:pPr>
            <a:r>
              <a:rPr lang="en-US" altLang="en-US" dirty="0"/>
              <a:t>Early estimators usually cannot think in detail because requirements do not uniquely map to a product.</a:t>
            </a:r>
          </a:p>
          <a:p>
            <a:r>
              <a:rPr lang="en-US" altLang="en-US" dirty="0"/>
              <a:t>The basic issues are </a:t>
            </a:r>
          </a:p>
          <a:p>
            <a:pPr marL="338328" indent="-173736">
              <a:spcBef>
                <a:spcPts val="500"/>
              </a:spcBef>
              <a:buFont typeface="Arial" panose="020B0604020202020204" pitchFamily="34" charset="0"/>
              <a:buChar char="•"/>
            </a:pPr>
            <a:r>
              <a:rPr lang="en-US" altLang="en-US" dirty="0"/>
              <a:t>conceptually mapping all requirements to the product</a:t>
            </a:r>
          </a:p>
          <a:p>
            <a:pPr marL="338328" indent="-173736">
              <a:spcBef>
                <a:spcPts val="500"/>
              </a:spcBef>
              <a:buFont typeface="Arial" panose="020B0604020202020204" pitchFamily="34" charset="0"/>
              <a:buChar char="•"/>
            </a:pPr>
            <a:r>
              <a:rPr lang="en-US" altLang="en-US" dirty="0"/>
              <a:t>our limited capacity to visualize the detail</a:t>
            </a:r>
          </a:p>
          <a:p>
            <a:pPr marL="338328" indent="-173736">
              <a:spcBef>
                <a:spcPts val="500"/>
              </a:spcBef>
              <a:buFont typeface="Arial" panose="020B0604020202020204" pitchFamily="34" charset="0"/>
              <a:buChar char="•"/>
            </a:pPr>
            <a:r>
              <a:rPr lang="en-US" altLang="en-US" dirty="0"/>
              <a:t>keeping track of all the parts</a:t>
            </a:r>
          </a:p>
          <a:p>
            <a:pPr marL="171433" lvl="1" indent="0">
              <a:buNone/>
            </a:pPr>
            <a:endParaRPr lang="en-US" altLang="en-US" dirty="0"/>
          </a:p>
          <a:p>
            <a:pPr lvl="1"/>
            <a:endParaRPr lang="en-US" alt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81083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altLang="en-US" dirty="0"/>
              <a:t>Solution: Decompose the Solution</a:t>
            </a:r>
          </a:p>
        </p:txBody>
      </p:sp>
      <p:sp>
        <p:nvSpPr>
          <p:cNvPr id="11267" name="Rectangle 3"/>
          <p:cNvSpPr>
            <a:spLocks noGrp="1" noChangeArrowheads="1"/>
          </p:cNvSpPr>
          <p:nvPr>
            <p:ph idx="1"/>
          </p:nvPr>
        </p:nvSpPr>
        <p:spPr/>
        <p:txBody>
          <a:bodyPr>
            <a:normAutofit/>
          </a:bodyPr>
          <a:lstStyle/>
          <a:p>
            <a:r>
              <a:rPr lang="en-US" altLang="en-US" dirty="0"/>
              <a:t>Decompose the problem to identify the implementable parts. User stories are one technique. We will use a </a:t>
            </a:r>
            <a:r>
              <a:rPr lang="en-US" altLang="en-US" b="1" dirty="0"/>
              <a:t>Planning Model</a:t>
            </a:r>
            <a:r>
              <a:rPr lang="en-US" altLang="en-US" dirty="0"/>
              <a:t> because we want to reason about the implementation.</a:t>
            </a:r>
          </a:p>
          <a:p>
            <a:r>
              <a:rPr lang="en-US" dirty="0"/>
              <a:t>The Planning Model is notional. It identifies pieces that could be used to construct the program, if they existed.</a:t>
            </a:r>
          </a:p>
          <a:p>
            <a:r>
              <a:rPr lang="en-US" altLang="en-US" dirty="0"/>
              <a:t>A Planning Model</a:t>
            </a:r>
          </a:p>
          <a:p>
            <a:pPr lvl="1"/>
            <a:r>
              <a:rPr lang="en-US" altLang="en-US" dirty="0"/>
              <a:t>conceptually relates the functional requirements to product parts</a:t>
            </a:r>
          </a:p>
          <a:p>
            <a:pPr lvl="1"/>
            <a:r>
              <a:rPr lang="en-US" altLang="en-US" dirty="0"/>
              <a:t>identifies the product elements that will produce the desired functionality</a:t>
            </a:r>
          </a:p>
          <a:p>
            <a:pPr lvl="1"/>
            <a:r>
              <a:rPr lang="en-US" altLang="en-US" dirty="0"/>
              <a:t>decomposes and refines the solution into sufficient detail to identify recognizable parts</a:t>
            </a:r>
          </a:p>
          <a:p>
            <a:pPr lvl="1"/>
            <a:r>
              <a:rPr lang="en-US" altLang="en-US" dirty="0"/>
              <a:t>records the parts so you do not forget anything</a:t>
            </a:r>
          </a:p>
          <a:p>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30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573" y="2849407"/>
            <a:ext cx="8304109" cy="1805984"/>
          </a:xfrm>
          <a:prstGeom prst="rect">
            <a:avLst/>
          </a:prstGeom>
          <a:noFill/>
          <a:ln>
            <a:solidFill>
              <a:schemeClr val="tx1"/>
            </a:solidFill>
            <a:prstDash val="dashDot"/>
          </a:ln>
        </p:spPr>
        <p:txBody>
          <a:bodyPr wrap="square" lIns="0" tIns="0" rIns="0" bIns="0" rtlCol="0">
            <a:spAutoFit/>
          </a:bodyPr>
          <a:lstStyle/>
          <a:p>
            <a:endParaRPr lang="en-US" sz="2200" dirty="0">
              <a:latin typeface="Arial"/>
              <a:cs typeface="Arial"/>
            </a:endParaRPr>
          </a:p>
        </p:txBody>
      </p:sp>
      <p:sp>
        <p:nvSpPr>
          <p:cNvPr id="2" name="TextBox 1"/>
          <p:cNvSpPr txBox="1"/>
          <p:nvPr/>
        </p:nvSpPr>
        <p:spPr>
          <a:xfrm>
            <a:off x="4017817" y="1025232"/>
            <a:ext cx="4758865" cy="1676399"/>
          </a:xfrm>
          <a:prstGeom prst="rect">
            <a:avLst/>
          </a:prstGeom>
          <a:noFill/>
          <a:ln>
            <a:solidFill>
              <a:schemeClr val="tx1"/>
            </a:solidFill>
            <a:prstDash val="dash"/>
          </a:ln>
        </p:spPr>
        <p:txBody>
          <a:bodyPr wrap="square" lIns="0" tIns="0" rIns="0" bIns="0" rtlCol="0">
            <a:spAutoFit/>
          </a:bodyPr>
          <a:lstStyle/>
          <a:p>
            <a:endParaRPr lang="en-US" sz="2200" dirty="0">
              <a:latin typeface="Arial"/>
              <a:cs typeface="Arial"/>
            </a:endParaRPr>
          </a:p>
        </p:txBody>
      </p:sp>
      <p:sp>
        <p:nvSpPr>
          <p:cNvPr id="124" name="Line 14"/>
          <p:cNvSpPr>
            <a:spLocks noChangeShapeType="1"/>
          </p:cNvSpPr>
          <p:nvPr/>
        </p:nvSpPr>
        <p:spPr bwMode="auto">
          <a:xfrm flipV="1">
            <a:off x="2959099" y="4182915"/>
            <a:ext cx="503767"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cxnSp>
        <p:nvCxnSpPr>
          <p:cNvPr id="50" name="Elbow Connector 49"/>
          <p:cNvCxnSpPr/>
          <p:nvPr/>
        </p:nvCxnSpPr>
        <p:spPr>
          <a:xfrm rot="16200000" flipH="1" flipV="1">
            <a:off x="4399426" y="-455572"/>
            <a:ext cx="976083" cy="7095744"/>
          </a:xfrm>
          <a:prstGeom prst="bentConnector3">
            <a:avLst>
              <a:gd name="adj1" fmla="val 176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grpSp>
        <p:nvGrpSpPr>
          <p:cNvPr id="119" name="Group 118"/>
          <p:cNvGrpSpPr/>
          <p:nvPr/>
        </p:nvGrpSpPr>
        <p:grpSpPr>
          <a:xfrm rot="16200000">
            <a:off x="6303361" y="-126904"/>
            <a:ext cx="579955" cy="3678598"/>
            <a:chOff x="8528519" y="583750"/>
            <a:chExt cx="1353433" cy="1741115"/>
          </a:xfrm>
        </p:grpSpPr>
        <p:sp>
          <p:nvSpPr>
            <p:cNvPr id="60" name="Line 18"/>
            <p:cNvSpPr>
              <a:spLocks noChangeShapeType="1"/>
            </p:cNvSpPr>
            <p:nvPr/>
          </p:nvSpPr>
          <p:spPr bwMode="auto">
            <a:xfrm flipV="1">
              <a:off x="9869279" y="583750"/>
              <a:ext cx="0" cy="1741115"/>
            </a:xfrm>
            <a:prstGeom prst="line">
              <a:avLst/>
            </a:prstGeom>
            <a:noFill/>
            <a:ln w="28575" cmpd="sng">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62" name="Line 14"/>
            <p:cNvSpPr>
              <a:spLocks noChangeShapeType="1"/>
            </p:cNvSpPr>
            <p:nvPr/>
          </p:nvSpPr>
          <p:spPr bwMode="auto">
            <a:xfrm flipH="1">
              <a:off x="8528519" y="588871"/>
              <a:ext cx="1347081"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64" name="Line 14"/>
            <p:cNvSpPr>
              <a:spLocks noChangeShapeType="1"/>
            </p:cNvSpPr>
            <p:nvPr/>
          </p:nvSpPr>
          <p:spPr bwMode="auto">
            <a:xfrm flipH="1">
              <a:off x="8812370" y="2317750"/>
              <a:ext cx="1069582" cy="0"/>
            </a:xfrm>
            <a:prstGeom prst="line">
              <a:avLst/>
            </a:prstGeom>
            <a:noFill/>
            <a:ln w="28575" cmpd="sng">
              <a:solidFill>
                <a:srgbClr val="000000"/>
              </a:solidFill>
              <a:round/>
              <a:headEnd type="none"/>
              <a:tailEnd type="non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grpSp>
      <p:sp>
        <p:nvSpPr>
          <p:cNvPr id="65" name="Rectangle 24"/>
          <p:cNvSpPr>
            <a:spLocks noChangeArrowheads="1"/>
          </p:cNvSpPr>
          <p:nvPr/>
        </p:nvSpPr>
        <p:spPr bwMode="auto">
          <a:xfrm>
            <a:off x="4670213" y="1063494"/>
            <a:ext cx="3985325" cy="309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400" i="1" dirty="0">
                <a:solidFill>
                  <a:schemeClr val="accent6"/>
                </a:solidFill>
              </a:rPr>
              <a:t>Repeat until the product parts are the right size</a:t>
            </a:r>
          </a:p>
        </p:txBody>
      </p:sp>
      <p:sp>
        <p:nvSpPr>
          <p:cNvPr id="66" name="Rectangle 3"/>
          <p:cNvSpPr>
            <a:spLocks noChangeArrowheads="1"/>
          </p:cNvSpPr>
          <p:nvPr/>
        </p:nvSpPr>
        <p:spPr bwMode="auto">
          <a:xfrm>
            <a:off x="660026" y="2030580"/>
            <a:ext cx="1323594" cy="453866"/>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Obtain potential</a:t>
            </a:r>
          </a:p>
          <a:p>
            <a:pPr algn="ctr">
              <a:lnSpc>
                <a:spcPct val="100000"/>
              </a:lnSpc>
            </a:pPr>
            <a:r>
              <a:rPr lang="en-US" altLang="en-US" sz="1200" dirty="0">
                <a:latin typeface="Arial"/>
                <a:cs typeface="Arial"/>
              </a:rPr>
              <a:t>base code</a:t>
            </a:r>
          </a:p>
        </p:txBody>
      </p:sp>
      <p:sp>
        <p:nvSpPr>
          <p:cNvPr id="67" name="Rectangle 4"/>
          <p:cNvSpPr>
            <a:spLocks noChangeArrowheads="1"/>
          </p:cNvSpPr>
          <p:nvPr/>
        </p:nvSpPr>
        <p:spPr bwMode="auto">
          <a:xfrm>
            <a:off x="2394596" y="2023381"/>
            <a:ext cx="1322451" cy="451503"/>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Produce </a:t>
            </a:r>
          </a:p>
          <a:p>
            <a:pPr algn="ctr">
              <a:lnSpc>
                <a:spcPct val="100000"/>
              </a:lnSpc>
            </a:pPr>
            <a:r>
              <a:rPr lang="en-US" altLang="en-US" sz="1200" dirty="0">
                <a:latin typeface="Arial"/>
                <a:cs typeface="Arial"/>
              </a:rPr>
              <a:t>Planning Model</a:t>
            </a:r>
          </a:p>
        </p:txBody>
      </p:sp>
      <p:sp>
        <p:nvSpPr>
          <p:cNvPr id="68" name="Rectangle 5"/>
          <p:cNvSpPr>
            <a:spLocks noChangeArrowheads="1"/>
          </p:cNvSpPr>
          <p:nvPr/>
        </p:nvSpPr>
        <p:spPr bwMode="auto">
          <a:xfrm>
            <a:off x="4128023" y="2020373"/>
            <a:ext cx="1324348" cy="453962"/>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Refine the </a:t>
            </a:r>
          </a:p>
          <a:p>
            <a:pPr algn="ctr">
              <a:lnSpc>
                <a:spcPct val="100000"/>
              </a:lnSpc>
            </a:pPr>
            <a:r>
              <a:rPr lang="en-US" altLang="en-US" sz="1200" dirty="0">
                <a:latin typeface="Arial"/>
                <a:cs typeface="Arial"/>
              </a:rPr>
              <a:t>product into parts</a:t>
            </a:r>
          </a:p>
        </p:txBody>
      </p:sp>
      <p:sp>
        <p:nvSpPr>
          <p:cNvPr id="69" name="Rectangle 7"/>
          <p:cNvSpPr>
            <a:spLocks noChangeArrowheads="1"/>
          </p:cNvSpPr>
          <p:nvPr/>
        </p:nvSpPr>
        <p:spPr bwMode="auto">
          <a:xfrm>
            <a:off x="589637" y="3585026"/>
            <a:ext cx="1448566" cy="549941"/>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Can you reuse a </a:t>
            </a:r>
          </a:p>
          <a:p>
            <a:pPr algn="ctr">
              <a:lnSpc>
                <a:spcPct val="100000"/>
              </a:lnSpc>
            </a:pPr>
            <a:r>
              <a:rPr lang="en-US" altLang="en-US" sz="1200" dirty="0">
                <a:latin typeface="Arial"/>
                <a:cs typeface="Arial"/>
              </a:rPr>
              <a:t>base part?</a:t>
            </a:r>
          </a:p>
        </p:txBody>
      </p:sp>
      <p:sp>
        <p:nvSpPr>
          <p:cNvPr id="70" name="Rectangle 9"/>
          <p:cNvSpPr>
            <a:spLocks noChangeArrowheads="1"/>
          </p:cNvSpPr>
          <p:nvPr/>
        </p:nvSpPr>
        <p:spPr bwMode="auto">
          <a:xfrm>
            <a:off x="357657" y="5234661"/>
            <a:ext cx="1980446" cy="711544"/>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0" tIns="137160" rIns="0" bIns="0"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Sum the estimated sizes </a:t>
            </a:r>
          </a:p>
          <a:p>
            <a:pPr algn="ctr">
              <a:lnSpc>
                <a:spcPct val="100000"/>
              </a:lnSpc>
            </a:pPr>
            <a:r>
              <a:rPr lang="en-US" altLang="en-US" sz="1200" dirty="0">
                <a:latin typeface="Arial"/>
                <a:cs typeface="Arial"/>
              </a:rPr>
              <a:t>of the new and modified</a:t>
            </a:r>
          </a:p>
          <a:p>
            <a:pPr algn="ctr">
              <a:lnSpc>
                <a:spcPct val="100000"/>
              </a:lnSpc>
            </a:pPr>
            <a:r>
              <a:rPr lang="en-US" altLang="en-US" sz="1200" dirty="0">
                <a:latin typeface="Arial"/>
                <a:cs typeface="Arial"/>
              </a:rPr>
              <a:t>parts</a:t>
            </a:r>
          </a:p>
          <a:p>
            <a:pPr algn="ctr">
              <a:lnSpc>
                <a:spcPct val="100000"/>
              </a:lnSpc>
            </a:pPr>
            <a:endParaRPr lang="en-US" altLang="en-US" sz="1200" dirty="0">
              <a:latin typeface="Arial"/>
              <a:cs typeface="Arial"/>
            </a:endParaRPr>
          </a:p>
        </p:txBody>
      </p:sp>
      <p:sp>
        <p:nvSpPr>
          <p:cNvPr id="71" name="Rectangle 10"/>
          <p:cNvSpPr>
            <a:spLocks noChangeArrowheads="1"/>
          </p:cNvSpPr>
          <p:nvPr/>
        </p:nvSpPr>
        <p:spPr bwMode="auto">
          <a:xfrm>
            <a:off x="3069253" y="5283457"/>
            <a:ext cx="1515774" cy="613953"/>
          </a:xfrm>
          <a:prstGeom prst="rect">
            <a:avLst/>
          </a:prstGeom>
          <a:noFill/>
          <a:ln w="25400">
            <a:solidFill>
              <a:schemeClr val="accent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200" dirty="0">
                <a:latin typeface="Arial"/>
                <a:cs typeface="Arial"/>
              </a:rPr>
              <a:t>Estimate the </a:t>
            </a:r>
          </a:p>
          <a:p>
            <a:pPr algn="ctr">
              <a:lnSpc>
                <a:spcPct val="100000"/>
              </a:lnSpc>
            </a:pPr>
            <a:r>
              <a:rPr lang="en-US" altLang="en-US" sz="1200" dirty="0">
                <a:latin typeface="Arial"/>
                <a:cs typeface="Arial"/>
              </a:rPr>
              <a:t>total added sizes</a:t>
            </a:r>
          </a:p>
        </p:txBody>
      </p:sp>
      <p:sp>
        <p:nvSpPr>
          <p:cNvPr id="78" name="Rectangle 23"/>
          <p:cNvSpPr>
            <a:spLocks noChangeArrowheads="1"/>
          </p:cNvSpPr>
          <p:nvPr/>
        </p:nvSpPr>
        <p:spPr bwMode="auto">
          <a:xfrm>
            <a:off x="3733938" y="2805705"/>
            <a:ext cx="2264874" cy="309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folHlink"/>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400" i="1" dirty="0">
                <a:solidFill>
                  <a:schemeClr val="accent6"/>
                </a:solidFill>
              </a:rPr>
              <a:t>Repeat for all parts</a:t>
            </a:r>
          </a:p>
        </p:txBody>
      </p:sp>
      <p:sp>
        <p:nvSpPr>
          <p:cNvPr id="80" name="Rectangle 26"/>
          <p:cNvSpPr>
            <a:spLocks noChangeArrowheads="1"/>
          </p:cNvSpPr>
          <p:nvPr/>
        </p:nvSpPr>
        <p:spPr bwMode="auto">
          <a:xfrm>
            <a:off x="472573" y="1008256"/>
            <a:ext cx="1718620" cy="278441"/>
          </a:xfrm>
          <a:prstGeom prst="rect">
            <a:avLst/>
          </a:prstGeom>
          <a:solidFill>
            <a:schemeClr val="accent3">
              <a:lumMod val="20000"/>
              <a:lumOff val="80000"/>
            </a:schemeClr>
          </a:solidFill>
          <a:ln w="12700" cmpd="dbl">
            <a:solidFill>
              <a:schemeClr val="tx1"/>
            </a:solidFill>
            <a:miter lim="800000"/>
            <a:headEnd/>
            <a:tailEnd/>
          </a:ln>
          <a:effectLs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200" dirty="0"/>
              <a:t>Product Requirements</a:t>
            </a:r>
          </a:p>
        </p:txBody>
      </p:sp>
      <p:sp>
        <p:nvSpPr>
          <p:cNvPr id="81" name="Rectangle 27"/>
          <p:cNvSpPr>
            <a:spLocks noChangeArrowheads="1"/>
          </p:cNvSpPr>
          <p:nvPr/>
        </p:nvSpPr>
        <p:spPr bwMode="auto">
          <a:xfrm>
            <a:off x="5375930" y="5451213"/>
            <a:ext cx="1111257" cy="278441"/>
          </a:xfrm>
          <a:prstGeom prst="rect">
            <a:avLst/>
          </a:prstGeom>
          <a:solidFill>
            <a:schemeClr val="accent6">
              <a:lumMod val="20000"/>
              <a:lumOff val="80000"/>
            </a:schemeClr>
          </a:solidFill>
          <a:ln w="12700" cmpd="tri">
            <a:solidFill>
              <a:schemeClr val="tx1"/>
            </a:solidFill>
            <a:miter lim="800000"/>
            <a:headEnd/>
            <a:tailEnd/>
          </a:ln>
          <a:effectLs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200" dirty="0">
                <a:solidFill>
                  <a:srgbClr val="000000"/>
                </a:solidFill>
              </a:rPr>
              <a:t>Size estimate</a:t>
            </a:r>
          </a:p>
        </p:txBody>
      </p:sp>
      <p:sp>
        <p:nvSpPr>
          <p:cNvPr id="87" name="TextBox 86"/>
          <p:cNvSpPr txBox="1"/>
          <p:nvPr/>
        </p:nvSpPr>
        <p:spPr>
          <a:xfrm>
            <a:off x="8195319" y="2311494"/>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88" name="TextBox 87"/>
          <p:cNvSpPr txBox="1"/>
          <p:nvPr/>
        </p:nvSpPr>
        <p:spPr>
          <a:xfrm>
            <a:off x="8197044" y="1880133"/>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sp>
        <p:nvSpPr>
          <p:cNvPr id="102" name="TextBox 101"/>
          <p:cNvSpPr txBox="1"/>
          <p:nvPr/>
        </p:nvSpPr>
        <p:spPr>
          <a:xfrm>
            <a:off x="3679542" y="3301255"/>
            <a:ext cx="1841159" cy="288541"/>
          </a:xfrm>
          <a:prstGeom prst="rect">
            <a:avLst/>
          </a:prstGeom>
          <a:noFill/>
          <a:ln w="25400">
            <a:solidFill>
              <a:schemeClr val="accent6"/>
            </a:solidFill>
          </a:ln>
        </p:spPr>
        <p:txBody>
          <a:bodyPr wrap="none" lIns="102870" tIns="51435" rIns="102870" bIns="51435" rtlCol="0">
            <a:spAutoFit/>
          </a:bodyPr>
          <a:lstStyle/>
          <a:p>
            <a:r>
              <a:rPr lang="en-US" sz="1200" dirty="0">
                <a:latin typeface="Arial"/>
                <a:cs typeface="Arial"/>
              </a:rPr>
              <a:t>Estimate new part LOC</a:t>
            </a:r>
          </a:p>
        </p:txBody>
      </p:sp>
      <p:sp>
        <p:nvSpPr>
          <p:cNvPr id="114" name="Line 14"/>
          <p:cNvSpPr>
            <a:spLocks noChangeShapeType="1"/>
          </p:cNvSpPr>
          <p:nvPr/>
        </p:nvSpPr>
        <p:spPr bwMode="auto">
          <a:xfrm>
            <a:off x="1326446" y="1277043"/>
            <a:ext cx="0" cy="732729"/>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115" name="Line 14"/>
          <p:cNvSpPr>
            <a:spLocks noChangeShapeType="1"/>
          </p:cNvSpPr>
          <p:nvPr/>
        </p:nvSpPr>
        <p:spPr bwMode="auto">
          <a:xfrm>
            <a:off x="19914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117" name="Line 14"/>
          <p:cNvSpPr>
            <a:spLocks noChangeShapeType="1"/>
          </p:cNvSpPr>
          <p:nvPr/>
        </p:nvSpPr>
        <p:spPr bwMode="auto">
          <a:xfrm>
            <a:off x="37313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118" name="Line 14"/>
          <p:cNvSpPr>
            <a:spLocks noChangeShapeType="1"/>
          </p:cNvSpPr>
          <p:nvPr/>
        </p:nvSpPr>
        <p:spPr bwMode="auto">
          <a:xfrm>
            <a:off x="5458519" y="2241932"/>
            <a:ext cx="38771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cxnSp>
        <p:nvCxnSpPr>
          <p:cNvPr id="128" name="Elbow Connector 127"/>
          <p:cNvCxnSpPr>
            <a:stCxn id="83" idx="3"/>
            <a:endCxn id="88" idx="1"/>
          </p:cNvCxnSpPr>
          <p:nvPr/>
        </p:nvCxnSpPr>
        <p:spPr>
          <a:xfrm flipV="1">
            <a:off x="7824450" y="2024404"/>
            <a:ext cx="372594" cy="217146"/>
          </a:xfrm>
          <a:prstGeom prst="bentConnector3">
            <a:avLst>
              <a:gd name="adj1" fmla="val 41479"/>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33" name="Elbow Connector 132"/>
          <p:cNvCxnSpPr/>
          <p:nvPr/>
        </p:nvCxnSpPr>
        <p:spPr>
          <a:xfrm>
            <a:off x="7820217" y="2241550"/>
            <a:ext cx="372595" cy="217146"/>
          </a:xfrm>
          <a:prstGeom prst="bentConnector3">
            <a:avLst>
              <a:gd name="adj1" fmla="val 42331"/>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5853841" y="1912614"/>
            <a:ext cx="1970609" cy="657872"/>
          </a:xfrm>
          <a:prstGeom prst="rect">
            <a:avLst/>
          </a:prstGeom>
          <a:noFill/>
          <a:ln w="25400">
            <a:solidFill>
              <a:schemeClr val="accent6"/>
            </a:solidFill>
          </a:ln>
        </p:spPr>
        <p:txBody>
          <a:bodyPr wrap="square" lIns="102870" tIns="51435" rIns="102870" bIns="51435" rtlCol="0">
            <a:spAutoFit/>
          </a:bodyPr>
          <a:lstStyle/>
          <a:p>
            <a:pPr algn="ctr">
              <a:lnSpc>
                <a:spcPct val="100000"/>
              </a:lnSpc>
            </a:pPr>
            <a:r>
              <a:rPr lang="en-US" altLang="en-US" sz="1200" dirty="0">
                <a:latin typeface="Arial"/>
                <a:cs typeface="Arial"/>
              </a:rPr>
              <a:t>Do the parts resemble </a:t>
            </a:r>
          </a:p>
          <a:p>
            <a:pPr algn="ctr">
              <a:lnSpc>
                <a:spcPct val="100000"/>
              </a:lnSpc>
            </a:pPr>
            <a:r>
              <a:rPr lang="en-US" altLang="en-US" sz="1200" dirty="0">
                <a:latin typeface="Arial"/>
                <a:cs typeface="Arial"/>
              </a:rPr>
              <a:t>parts you are familiar with?</a:t>
            </a:r>
          </a:p>
        </p:txBody>
      </p:sp>
      <p:grpSp>
        <p:nvGrpSpPr>
          <p:cNvPr id="58" name="Group 57"/>
          <p:cNvGrpSpPr/>
          <p:nvPr/>
        </p:nvGrpSpPr>
        <p:grpSpPr>
          <a:xfrm rot="16200000">
            <a:off x="4782079" y="-89801"/>
            <a:ext cx="472403" cy="6861559"/>
            <a:chOff x="8306231" y="-966097"/>
            <a:chExt cx="1102442" cy="3247640"/>
          </a:xfrm>
        </p:grpSpPr>
        <p:sp>
          <p:nvSpPr>
            <p:cNvPr id="59" name="Line 18"/>
            <p:cNvSpPr>
              <a:spLocks noChangeShapeType="1"/>
            </p:cNvSpPr>
            <p:nvPr/>
          </p:nvSpPr>
          <p:spPr bwMode="auto">
            <a:xfrm flipV="1">
              <a:off x="9380258" y="-966097"/>
              <a:ext cx="0" cy="3247640"/>
            </a:xfrm>
            <a:prstGeom prst="line">
              <a:avLst/>
            </a:prstGeom>
            <a:noFill/>
            <a:ln w="28575" cmpd="sng">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61" name="Line 14"/>
            <p:cNvSpPr>
              <a:spLocks noChangeShapeType="1"/>
            </p:cNvSpPr>
            <p:nvPr/>
          </p:nvSpPr>
          <p:spPr bwMode="auto">
            <a:xfrm flipH="1">
              <a:off x="8306231" y="-958969"/>
              <a:ext cx="1057095"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sp>
          <p:nvSpPr>
            <p:cNvPr id="63" name="Line 14"/>
            <p:cNvSpPr>
              <a:spLocks noChangeShapeType="1"/>
            </p:cNvSpPr>
            <p:nvPr/>
          </p:nvSpPr>
          <p:spPr bwMode="auto">
            <a:xfrm flipH="1">
              <a:off x="8464325" y="2278679"/>
              <a:ext cx="944348" cy="0"/>
            </a:xfrm>
            <a:prstGeom prst="line">
              <a:avLst/>
            </a:prstGeom>
            <a:noFill/>
            <a:ln w="28575" cmpd="sng">
              <a:solidFill>
                <a:srgbClr val="000000"/>
              </a:solidFill>
              <a:round/>
              <a:headEnd type="none"/>
              <a:tailEnd type="non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a:p>
          </p:txBody>
        </p:sp>
      </p:grpSp>
      <p:cxnSp>
        <p:nvCxnSpPr>
          <p:cNvPr id="121" name="Elbow Connector 120"/>
          <p:cNvCxnSpPr>
            <a:endCxn id="120" idx="1"/>
          </p:cNvCxnSpPr>
          <p:nvPr/>
        </p:nvCxnSpPr>
        <p:spPr>
          <a:xfrm flipV="1">
            <a:off x="2038947" y="3569896"/>
            <a:ext cx="470288" cy="284200"/>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125" name="TextBox 124"/>
          <p:cNvSpPr txBox="1"/>
          <p:nvPr/>
        </p:nvSpPr>
        <p:spPr>
          <a:xfrm>
            <a:off x="3485242" y="3849743"/>
            <a:ext cx="2229758" cy="657872"/>
          </a:xfrm>
          <a:prstGeom prst="rect">
            <a:avLst/>
          </a:prstGeom>
          <a:noFill/>
          <a:ln w="25400">
            <a:solidFill>
              <a:schemeClr val="accent6"/>
            </a:solidFill>
          </a:ln>
        </p:spPr>
        <p:txBody>
          <a:bodyPr wrap="square" lIns="102870" tIns="51435" rIns="102870" bIns="51435" rtlCol="0">
            <a:spAutoFit/>
          </a:bodyPr>
          <a:lstStyle/>
          <a:p>
            <a:pPr algn="ctr"/>
            <a:r>
              <a:rPr lang="en-US" sz="1200" dirty="0">
                <a:latin typeface="Arial"/>
                <a:cs typeface="Arial"/>
              </a:rPr>
              <a:t>Measure base total LOC, and estimate added and deleted LOC to modify the base part</a:t>
            </a:r>
          </a:p>
        </p:txBody>
      </p:sp>
      <p:cxnSp>
        <p:nvCxnSpPr>
          <p:cNvPr id="126" name="Elbow Connector 125"/>
          <p:cNvCxnSpPr>
            <a:stCxn id="125" idx="3"/>
          </p:cNvCxnSpPr>
          <p:nvPr/>
        </p:nvCxnSpPr>
        <p:spPr>
          <a:xfrm flipV="1">
            <a:off x="5715000" y="3897654"/>
            <a:ext cx="509987" cy="281025"/>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27" name="Elbow Connector 126"/>
          <p:cNvCxnSpPr/>
          <p:nvPr/>
        </p:nvCxnSpPr>
        <p:spPr>
          <a:xfrm>
            <a:off x="5532100" y="3435351"/>
            <a:ext cx="695034" cy="459207"/>
          </a:xfrm>
          <a:prstGeom prst="bentConnector3">
            <a:avLst>
              <a:gd name="adj1" fmla="val 62954"/>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129" name="TextBox 128"/>
          <p:cNvSpPr txBox="1"/>
          <p:nvPr/>
        </p:nvSpPr>
        <p:spPr>
          <a:xfrm>
            <a:off x="6245422" y="3750287"/>
            <a:ext cx="1560374" cy="288541"/>
          </a:xfrm>
          <a:prstGeom prst="rect">
            <a:avLst/>
          </a:prstGeom>
          <a:noFill/>
          <a:ln w="25400">
            <a:solidFill>
              <a:schemeClr val="accent6"/>
            </a:solidFill>
          </a:ln>
        </p:spPr>
        <p:txBody>
          <a:bodyPr wrap="none" lIns="102870" tIns="51435" rIns="102870" bIns="51435" rtlCol="0">
            <a:spAutoFit/>
          </a:bodyPr>
          <a:lstStyle/>
          <a:p>
            <a:r>
              <a:rPr lang="en-US" sz="1200" dirty="0">
                <a:latin typeface="Arial"/>
                <a:cs typeface="Arial"/>
              </a:rPr>
              <a:t>All parts estimated?</a:t>
            </a:r>
          </a:p>
        </p:txBody>
      </p:sp>
      <p:cxnSp>
        <p:nvCxnSpPr>
          <p:cNvPr id="130" name="Elbow Connector 129"/>
          <p:cNvCxnSpPr>
            <a:stCxn id="120" idx="3"/>
            <a:endCxn id="102" idx="1"/>
          </p:cNvCxnSpPr>
          <p:nvPr/>
        </p:nvCxnSpPr>
        <p:spPr>
          <a:xfrm flipV="1">
            <a:off x="2966435" y="3445526"/>
            <a:ext cx="713107" cy="124370"/>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134" name="TextBox 133"/>
          <p:cNvSpPr txBox="1"/>
          <p:nvPr/>
        </p:nvSpPr>
        <p:spPr>
          <a:xfrm>
            <a:off x="8195319" y="3958256"/>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135" name="TextBox 134"/>
          <p:cNvSpPr txBox="1"/>
          <p:nvPr/>
        </p:nvSpPr>
        <p:spPr>
          <a:xfrm>
            <a:off x="8197044" y="3514195"/>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cxnSp>
        <p:nvCxnSpPr>
          <p:cNvPr id="138" name="Elbow Connector 137"/>
          <p:cNvCxnSpPr/>
          <p:nvPr/>
        </p:nvCxnSpPr>
        <p:spPr>
          <a:xfrm flipV="1">
            <a:off x="7824450" y="3669403"/>
            <a:ext cx="372594" cy="217146"/>
          </a:xfrm>
          <a:prstGeom prst="bentConnector3">
            <a:avLst>
              <a:gd name="adj1" fmla="val 41479"/>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7820217" y="3886549"/>
            <a:ext cx="372595" cy="217146"/>
          </a:xfrm>
          <a:prstGeom prst="bentConnector3">
            <a:avLst>
              <a:gd name="adj1" fmla="val 42331"/>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40" name="Elbow Connector 139"/>
          <p:cNvCxnSpPr/>
          <p:nvPr/>
        </p:nvCxnSpPr>
        <p:spPr>
          <a:xfrm rot="16200000" flipH="1" flipV="1">
            <a:off x="4399427" y="1198686"/>
            <a:ext cx="976083" cy="7095744"/>
          </a:xfrm>
          <a:prstGeom prst="bentConnector3">
            <a:avLst>
              <a:gd name="adj1" fmla="val 53631"/>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42" name="Elbow Connector 141"/>
          <p:cNvCxnSpPr>
            <a:endCxn id="116" idx="1"/>
          </p:cNvCxnSpPr>
          <p:nvPr/>
        </p:nvCxnSpPr>
        <p:spPr>
          <a:xfrm>
            <a:off x="2038947" y="3857104"/>
            <a:ext cx="468563" cy="318048"/>
          </a:xfrm>
          <a:prstGeom prst="bentConnector3">
            <a:avLst>
              <a:gd name="adj1" fmla="val 50000"/>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116" name="TextBox 115"/>
          <p:cNvSpPr txBox="1"/>
          <p:nvPr/>
        </p:nvSpPr>
        <p:spPr>
          <a:xfrm>
            <a:off x="2507510" y="4030881"/>
            <a:ext cx="464230" cy="288541"/>
          </a:xfrm>
          <a:prstGeom prst="rect">
            <a:avLst/>
          </a:prstGeom>
          <a:noFill/>
          <a:ln w="25400">
            <a:solidFill>
              <a:schemeClr val="accent6"/>
            </a:solidFill>
          </a:ln>
        </p:spPr>
        <p:txBody>
          <a:bodyPr wrap="none" lIns="102870" tIns="51435" rIns="102870" bIns="51435" rtlCol="0">
            <a:spAutoFit/>
          </a:bodyPr>
          <a:lstStyle/>
          <a:p>
            <a:pPr algn="ctr"/>
            <a:r>
              <a:rPr lang="en-US" sz="1200" dirty="0">
                <a:solidFill>
                  <a:schemeClr val="accent4"/>
                </a:solidFill>
                <a:latin typeface="Arial"/>
                <a:cs typeface="Arial"/>
              </a:rPr>
              <a:t>Yes</a:t>
            </a:r>
          </a:p>
        </p:txBody>
      </p:sp>
      <p:sp>
        <p:nvSpPr>
          <p:cNvPr id="120" name="TextBox 119"/>
          <p:cNvSpPr txBox="1"/>
          <p:nvPr/>
        </p:nvSpPr>
        <p:spPr>
          <a:xfrm>
            <a:off x="2509235" y="3425625"/>
            <a:ext cx="457200" cy="288541"/>
          </a:xfrm>
          <a:prstGeom prst="rect">
            <a:avLst/>
          </a:prstGeom>
          <a:noFill/>
          <a:ln w="25400">
            <a:solidFill>
              <a:schemeClr val="accent6"/>
            </a:solidFill>
          </a:ln>
        </p:spPr>
        <p:txBody>
          <a:bodyPr wrap="none" lIns="102870" tIns="51435" rIns="102870" bIns="51435" rtlCol="0">
            <a:spAutoFit/>
          </a:bodyPr>
          <a:lstStyle/>
          <a:p>
            <a:pPr algn="ctr"/>
            <a:r>
              <a:rPr lang="en-US" sz="1200" i="1" dirty="0">
                <a:solidFill>
                  <a:srgbClr val="FF0000"/>
                </a:solidFill>
                <a:latin typeface="Arial"/>
                <a:cs typeface="Arial"/>
              </a:rPr>
              <a:t>No</a:t>
            </a:r>
          </a:p>
        </p:txBody>
      </p:sp>
      <p:sp>
        <p:nvSpPr>
          <p:cNvPr id="143" name="Line 14"/>
          <p:cNvSpPr>
            <a:spLocks noChangeShapeType="1"/>
          </p:cNvSpPr>
          <p:nvPr/>
        </p:nvSpPr>
        <p:spPr bwMode="auto">
          <a:xfrm flipV="1">
            <a:off x="2346894" y="5596197"/>
            <a:ext cx="714132"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144" name="Line 14"/>
          <p:cNvSpPr>
            <a:spLocks noChangeShapeType="1"/>
          </p:cNvSpPr>
          <p:nvPr/>
        </p:nvSpPr>
        <p:spPr bwMode="auto">
          <a:xfrm flipV="1">
            <a:off x="4593816" y="5596197"/>
            <a:ext cx="785773" cy="0"/>
          </a:xfrm>
          <a:prstGeom prst="line">
            <a:avLst/>
          </a:prstGeom>
          <a:noFill/>
          <a:ln w="28575" cmpd="sng">
            <a:solidFill>
              <a:srgbClr val="000000"/>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02870" tIns="51435" rIns="102870" bIns="51435"/>
          <a:lstStyle/>
          <a:p>
            <a:endParaRPr lang="en-US" dirty="0"/>
          </a:p>
        </p:txBody>
      </p:sp>
      <p:sp>
        <p:nvSpPr>
          <p:cNvPr id="38" name="Title 37"/>
          <p:cNvSpPr>
            <a:spLocks noGrp="1"/>
          </p:cNvSpPr>
          <p:nvPr>
            <p:ph type="title"/>
          </p:nvPr>
        </p:nvSpPr>
        <p:spPr>
          <a:xfrm>
            <a:off x="380999" y="228987"/>
            <a:ext cx="8358739" cy="878059"/>
          </a:xfrm>
        </p:spPr>
        <p:txBody>
          <a:bodyPr/>
          <a:lstStyle/>
          <a:p>
            <a:r>
              <a:rPr lang="en-US" altLang="en-US" sz="3000" dirty="0"/>
              <a:t>Size Estimating Overview Without Historical Data</a:t>
            </a:r>
            <a:endParaRPr lang="en-US" sz="3000" dirty="0"/>
          </a:p>
        </p:txBody>
      </p:sp>
      <p:sp>
        <p:nvSpPr>
          <p:cNvPr id="40" name="Text Placeholder 39"/>
          <p:cNvSpPr>
            <a:spLocks noGrp="1"/>
          </p:cNvSpPr>
          <p:nvPr>
            <p:ph type="body" sz="quarter" idx="10"/>
          </p:nvPr>
        </p:nvSpPr>
        <p:spPr/>
        <p:txBody>
          <a:bodyPr/>
          <a:lstStyle/>
          <a:p>
            <a:endParaRPr lang="en-US"/>
          </a:p>
        </p:txBody>
      </p:sp>
      <p:sp>
        <p:nvSpPr>
          <p:cNvPr id="41" name="Picture Placeholder 40"/>
          <p:cNvSpPr>
            <a:spLocks noGrp="1"/>
          </p:cNvSpPr>
          <p:nvPr>
            <p:ph type="pic" sz="quarter" idx="11"/>
          </p:nvPr>
        </p:nvSpPr>
        <p:spPr/>
      </p:sp>
    </p:spTree>
    <p:extLst>
      <p:ext uri="{BB962C8B-B14F-4D97-AF65-F5344CB8AC3E}">
        <p14:creationId xmlns:p14="http://schemas.microsoft.com/office/powerpoint/2010/main" val="3554291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dirty="0"/>
              <a:t>Requirements</a:t>
            </a:r>
          </a:p>
          <a:p>
            <a:pPr marL="338328" indent="-173736">
              <a:spcBef>
                <a:spcPts val="500"/>
              </a:spcBef>
              <a:buFont typeface="Arial" panose="020B0604020202020204" pitchFamily="34" charset="0"/>
              <a:buChar char="•"/>
            </a:pPr>
            <a:r>
              <a:rPr lang="en-US" dirty="0"/>
              <a:t>Produce a program to take records of data from a file</a:t>
            </a:r>
          </a:p>
          <a:p>
            <a:pPr marL="338328" indent="-173736">
              <a:spcBef>
                <a:spcPts val="500"/>
              </a:spcBef>
              <a:buFont typeface="Arial" panose="020B0604020202020204" pitchFamily="34" charset="0"/>
              <a:buChar char="•"/>
            </a:pPr>
            <a:r>
              <a:rPr lang="en-US" dirty="0"/>
              <a:t>Store the data internally using a linked list</a:t>
            </a:r>
          </a:p>
          <a:p>
            <a:pPr marL="338328" indent="-173736">
              <a:spcBef>
                <a:spcPts val="500"/>
              </a:spcBef>
              <a:buFont typeface="Arial" panose="020B0604020202020204" pitchFamily="34" charset="0"/>
              <a:buChar char="•"/>
            </a:pPr>
            <a:r>
              <a:rPr lang="en-US" dirty="0"/>
              <a:t>Compute the mean and standard deviation</a:t>
            </a:r>
          </a:p>
          <a:p>
            <a:pPr marL="338328" indent="-173736">
              <a:spcBef>
                <a:spcPts val="500"/>
              </a:spcBef>
              <a:buFont typeface="Arial" panose="020B0604020202020204" pitchFamily="34" charset="0"/>
              <a:buChar char="•"/>
            </a:pPr>
            <a:r>
              <a:rPr lang="en-US" dirty="0"/>
              <a:t>Print the result to an output file</a:t>
            </a:r>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019694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Produce a Planning Model</a:t>
            </a:r>
          </a:p>
        </p:txBody>
      </p:sp>
      <p:sp>
        <p:nvSpPr>
          <p:cNvPr id="5" name="Picture Placeholder 4"/>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
        <p:nvSpPr>
          <p:cNvPr id="7" name="Rectangle 3"/>
          <p:cNvSpPr>
            <a:spLocks noChangeArrowheads="1"/>
          </p:cNvSpPr>
          <p:nvPr/>
        </p:nvSpPr>
        <p:spPr bwMode="auto">
          <a:xfrm>
            <a:off x="617692" y="2267655"/>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Input Data</a:t>
            </a:r>
          </a:p>
        </p:txBody>
      </p:sp>
      <p:sp>
        <p:nvSpPr>
          <p:cNvPr id="10" name="Rectangle 3"/>
          <p:cNvSpPr>
            <a:spLocks noChangeArrowheads="1"/>
          </p:cNvSpPr>
          <p:nvPr/>
        </p:nvSpPr>
        <p:spPr bwMode="auto">
          <a:xfrm>
            <a:off x="1913092" y="2961922"/>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Linked List</a:t>
            </a:r>
          </a:p>
        </p:txBody>
      </p:sp>
      <p:sp>
        <p:nvSpPr>
          <p:cNvPr id="12" name="Rectangle 3"/>
          <p:cNvSpPr>
            <a:spLocks noChangeArrowheads="1"/>
          </p:cNvSpPr>
          <p:nvPr/>
        </p:nvSpPr>
        <p:spPr bwMode="auto">
          <a:xfrm>
            <a:off x="617692" y="3664655"/>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Calc. Mean</a:t>
            </a:r>
          </a:p>
        </p:txBody>
      </p:sp>
      <p:sp>
        <p:nvSpPr>
          <p:cNvPr id="13" name="Rectangle 3"/>
          <p:cNvSpPr>
            <a:spLocks noChangeArrowheads="1"/>
          </p:cNvSpPr>
          <p:nvPr/>
        </p:nvSpPr>
        <p:spPr bwMode="auto">
          <a:xfrm>
            <a:off x="1913092" y="4384322"/>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Calc. SD</a:t>
            </a:r>
          </a:p>
        </p:txBody>
      </p:sp>
      <p:sp>
        <p:nvSpPr>
          <p:cNvPr id="16" name="Rectangle 3"/>
          <p:cNvSpPr>
            <a:spLocks noChangeArrowheads="1"/>
          </p:cNvSpPr>
          <p:nvPr/>
        </p:nvSpPr>
        <p:spPr bwMode="auto">
          <a:xfrm>
            <a:off x="3208492" y="5095522"/>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Print Result</a:t>
            </a:r>
          </a:p>
        </p:txBody>
      </p:sp>
      <p:sp>
        <p:nvSpPr>
          <p:cNvPr id="17" name="Rectangle 3"/>
          <p:cNvSpPr>
            <a:spLocks noChangeArrowheads="1"/>
          </p:cNvSpPr>
          <p:nvPr/>
        </p:nvSpPr>
        <p:spPr bwMode="auto">
          <a:xfrm>
            <a:off x="617692" y="1344788"/>
            <a:ext cx="1323594" cy="453866"/>
          </a:xfrm>
          <a:prstGeom prst="rect">
            <a:avLst/>
          </a:prstGeom>
          <a:noFill/>
          <a:ln w="254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dirty="0">
                <a:latin typeface="Arial"/>
                <a:cs typeface="Arial"/>
              </a:rPr>
              <a:t>Main</a:t>
            </a:r>
          </a:p>
        </p:txBody>
      </p:sp>
      <p:cxnSp>
        <p:nvCxnSpPr>
          <p:cNvPr id="19" name="Elbow Connector 18"/>
          <p:cNvCxnSpPr>
            <a:stCxn id="7" idx="3"/>
            <a:endCxn id="10" idx="0"/>
          </p:cNvCxnSpPr>
          <p:nvPr/>
        </p:nvCxnSpPr>
        <p:spPr>
          <a:xfrm>
            <a:off x="1941286" y="2494588"/>
            <a:ext cx="633603" cy="467334"/>
          </a:xfrm>
          <a:prstGeom prst="bentConnector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20" name="Elbow Connector 19"/>
          <p:cNvCxnSpPr>
            <a:stCxn id="10" idx="1"/>
            <a:endCxn id="12" idx="0"/>
          </p:cNvCxnSpPr>
          <p:nvPr/>
        </p:nvCxnSpPr>
        <p:spPr>
          <a:xfrm rot="10800000" flipV="1">
            <a:off x="1279490" y="3188855"/>
            <a:ext cx="633603" cy="475800"/>
          </a:xfrm>
          <a:prstGeom prst="bentConnector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23" name="Elbow Connector 22"/>
          <p:cNvCxnSpPr>
            <a:stCxn id="12" idx="3"/>
            <a:endCxn id="13" idx="0"/>
          </p:cNvCxnSpPr>
          <p:nvPr/>
        </p:nvCxnSpPr>
        <p:spPr>
          <a:xfrm>
            <a:off x="1941286" y="3891588"/>
            <a:ext cx="633603" cy="492734"/>
          </a:xfrm>
          <a:prstGeom prst="bentConnector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13" idx="3"/>
            <a:endCxn id="16" idx="0"/>
          </p:cNvCxnSpPr>
          <p:nvPr/>
        </p:nvCxnSpPr>
        <p:spPr>
          <a:xfrm>
            <a:off x="3236686" y="4611255"/>
            <a:ext cx="633603" cy="484267"/>
          </a:xfrm>
          <a:prstGeom prst="bentConnector2">
            <a:avLst/>
          </a:prstGeom>
          <a:ln w="28575" cmpd="sng">
            <a:solidFill>
              <a:srgbClr val="000000"/>
            </a:solidFill>
            <a:headEnd type="none"/>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9685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Identify Base Parts to Modify or Reuse</a:t>
            </a:r>
          </a:p>
        </p:txBody>
      </p:sp>
      <p:sp>
        <p:nvSpPr>
          <p:cNvPr id="3" name="Content Placeholder 2"/>
          <p:cNvSpPr>
            <a:spLocks noGrp="1"/>
          </p:cNvSpPr>
          <p:nvPr>
            <p:ph idx="1"/>
          </p:nvPr>
        </p:nvSpPr>
        <p:spPr>
          <a:xfrm>
            <a:off x="381001" y="2660163"/>
            <a:ext cx="8340968" cy="3334240"/>
          </a:xfrm>
        </p:spPr>
        <p:txBody>
          <a:bodyPr>
            <a:noAutofit/>
          </a:bodyPr>
          <a:lstStyle/>
          <a:p>
            <a:r>
              <a:rPr lang="en-US" sz="2000" dirty="0"/>
              <a:t>Often, you begin with an existing program or parts.</a:t>
            </a:r>
          </a:p>
          <a:p>
            <a:r>
              <a:rPr lang="en-US" sz="2000" dirty="0"/>
              <a:t>Some parts need only small changes, such as</a:t>
            </a:r>
          </a:p>
          <a:p>
            <a:pPr marL="338328" indent="-173736">
              <a:spcBef>
                <a:spcPts val="500"/>
              </a:spcBef>
              <a:buFont typeface="Arial" panose="020B0604020202020204" pitchFamily="34" charset="0"/>
              <a:buChar char="•"/>
            </a:pPr>
            <a:r>
              <a:rPr lang="en-US" sz="1800" dirty="0"/>
              <a:t>deleting unused calls or processing</a:t>
            </a:r>
          </a:p>
          <a:p>
            <a:pPr marL="338328" indent="-173736">
              <a:spcBef>
                <a:spcPts val="500"/>
              </a:spcBef>
              <a:buFont typeface="Arial" panose="020B0604020202020204" pitchFamily="34" charset="0"/>
              <a:buChar char="•"/>
            </a:pPr>
            <a:r>
              <a:rPr lang="en-US" sz="1800" dirty="0"/>
              <a:t>modifying variable names, loop conditions, or file names</a:t>
            </a:r>
          </a:p>
          <a:p>
            <a:pPr marL="338328" indent="-173736">
              <a:spcBef>
                <a:spcPts val="500"/>
              </a:spcBef>
              <a:buFont typeface="Arial" panose="020B0604020202020204" pitchFamily="34" charset="0"/>
              <a:buChar char="•"/>
            </a:pPr>
            <a:r>
              <a:rPr lang="en-US" sz="1800" dirty="0"/>
              <a:t>adding new calculations of function calls</a:t>
            </a:r>
          </a:p>
          <a:p>
            <a:r>
              <a:rPr lang="en-US" sz="2000" dirty="0"/>
              <a:t>For parts that you intend to modify, </a:t>
            </a:r>
          </a:p>
          <a:p>
            <a:pPr marL="338328" indent="-173736">
              <a:spcBef>
                <a:spcPts val="500"/>
              </a:spcBef>
              <a:buFont typeface="Arial" panose="020B0604020202020204" pitchFamily="34" charset="0"/>
              <a:buChar char="•"/>
            </a:pPr>
            <a:r>
              <a:rPr lang="en-US" sz="1800" dirty="0"/>
              <a:t>measure the size</a:t>
            </a:r>
          </a:p>
          <a:p>
            <a:pPr marL="338328" indent="-173736">
              <a:spcBef>
                <a:spcPts val="500"/>
              </a:spcBef>
              <a:buFont typeface="Arial" panose="020B0604020202020204" pitchFamily="34" charset="0"/>
              <a:buChar char="•"/>
            </a:pPr>
            <a:r>
              <a:rPr lang="en-US" sz="1800" dirty="0"/>
              <a:t>estimate the added, deleted, and modified lines directly</a:t>
            </a:r>
          </a:p>
          <a:p>
            <a:pPr marL="338328" indent="-173736">
              <a:spcBef>
                <a:spcPts val="500"/>
              </a:spcBef>
              <a:buFont typeface="Arial" panose="020B0604020202020204" pitchFamily="34" charset="0"/>
              <a:buChar char="•"/>
            </a:pPr>
            <a:r>
              <a:rPr lang="en-US" sz="1800" dirty="0"/>
              <a:t>record your measures and estimates</a:t>
            </a:r>
          </a:p>
          <a:p>
            <a:endParaRPr lang="en-US" sz="1800" dirty="0"/>
          </a:p>
          <a:p>
            <a:endParaRPr lang="en-US" sz="1800"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graphicFrame>
        <p:nvGraphicFramePr>
          <p:cNvPr id="4" name="Table 3"/>
          <p:cNvGraphicFramePr>
            <a:graphicFrameLocks noGrp="1"/>
          </p:cNvGraphicFramePr>
          <p:nvPr>
            <p:extLst/>
          </p:nvPr>
        </p:nvGraphicFramePr>
        <p:xfrm>
          <a:off x="371475" y="958854"/>
          <a:ext cx="7959724" cy="1352548"/>
        </p:xfrm>
        <a:graphic>
          <a:graphicData uri="http://schemas.openxmlformats.org/drawingml/2006/table">
            <a:tbl>
              <a:tblPr firstRow="1" bandRow="1">
                <a:tableStyleId>{2D5ABB26-0587-4C30-8999-92F81FD0307C}</a:tableStyleId>
              </a:tblPr>
              <a:tblGrid>
                <a:gridCol w="2303992">
                  <a:extLst>
                    <a:ext uri="{9D8B030D-6E8A-4147-A177-3AD203B41FA5}">
                      <a16:colId xmlns:a16="http://schemas.microsoft.com/office/drawing/2014/main" val="20000"/>
                    </a:ext>
                  </a:extLst>
                </a:gridCol>
                <a:gridCol w="1727200">
                  <a:extLst>
                    <a:ext uri="{9D8B030D-6E8A-4147-A177-3AD203B41FA5}">
                      <a16:colId xmlns:a16="http://schemas.microsoft.com/office/drawing/2014/main" val="20001"/>
                    </a:ext>
                  </a:extLst>
                </a:gridCol>
                <a:gridCol w="1286933">
                  <a:extLst>
                    <a:ext uri="{9D8B030D-6E8A-4147-A177-3AD203B41FA5}">
                      <a16:colId xmlns:a16="http://schemas.microsoft.com/office/drawing/2014/main" val="20002"/>
                    </a:ext>
                  </a:extLst>
                </a:gridCol>
                <a:gridCol w="1236133">
                  <a:extLst>
                    <a:ext uri="{9D8B030D-6E8A-4147-A177-3AD203B41FA5}">
                      <a16:colId xmlns:a16="http://schemas.microsoft.com/office/drawing/2014/main" val="20003"/>
                    </a:ext>
                  </a:extLst>
                </a:gridCol>
                <a:gridCol w="1405466">
                  <a:extLst>
                    <a:ext uri="{9D8B030D-6E8A-4147-A177-3AD203B41FA5}">
                      <a16:colId xmlns:a16="http://schemas.microsoft.com/office/drawing/2014/main" val="20004"/>
                    </a:ext>
                  </a:extLst>
                </a:gridCol>
              </a:tblGrid>
              <a:tr h="503366">
                <a:tc>
                  <a:txBody>
                    <a:bodyPr/>
                    <a:lstStyle/>
                    <a:p>
                      <a:r>
                        <a:rPr lang="en-US" sz="1800" b="1" dirty="0">
                          <a:latin typeface="Arial"/>
                          <a:cs typeface="Arial"/>
                        </a:rPr>
                        <a:t>Base</a:t>
                      </a:r>
                      <a:r>
                        <a:rPr lang="en-US" sz="1800" b="1" baseline="0" dirty="0">
                          <a:latin typeface="Arial"/>
                          <a:cs typeface="Arial"/>
                        </a:rPr>
                        <a:t> Part</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b="1" dirty="0">
                          <a:latin typeface="Arial"/>
                          <a:cs typeface="Arial"/>
                        </a:rPr>
                        <a:t>(B)</a:t>
                      </a:r>
                      <a:r>
                        <a:rPr lang="en-US" sz="1800" b="1" dirty="0" err="1">
                          <a:latin typeface="Arial"/>
                          <a:cs typeface="Arial"/>
                        </a:rPr>
                        <a:t>ase</a:t>
                      </a:r>
                      <a:r>
                        <a:rPr lang="en-US" sz="1800" b="1" dirty="0">
                          <a:latin typeface="Arial"/>
                          <a:cs typeface="Arial"/>
                        </a:rPr>
                        <a:t> size</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b="1" dirty="0">
                          <a:latin typeface="Arial"/>
                          <a:cs typeface="Arial"/>
                        </a:rPr>
                        <a:t>(A)</a:t>
                      </a:r>
                      <a:r>
                        <a:rPr lang="en-US" sz="1800" b="1" dirty="0" err="1">
                          <a:latin typeface="Arial"/>
                          <a:cs typeface="Arial"/>
                        </a:rPr>
                        <a:t>dded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b="1" dirty="0">
                          <a:latin typeface="Arial"/>
                          <a:cs typeface="Arial"/>
                        </a:rPr>
                        <a:t>(D)</a:t>
                      </a:r>
                      <a:r>
                        <a:rPr lang="en-US" sz="1800" b="1" dirty="0" err="1">
                          <a:latin typeface="Arial"/>
                          <a:cs typeface="Arial"/>
                        </a:rPr>
                        <a:t>eleted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b="1" dirty="0">
                          <a:latin typeface="Arial"/>
                          <a:cs typeface="Arial"/>
                        </a:rPr>
                        <a:t>(M)</a:t>
                      </a:r>
                      <a:r>
                        <a:rPr lang="en-US" sz="1800" b="1" dirty="0" err="1">
                          <a:latin typeface="Arial"/>
                          <a:cs typeface="Arial"/>
                        </a:rPr>
                        <a:t>odified</a:t>
                      </a:r>
                      <a:endParaRPr lang="en-US" sz="1800" b="1" dirty="0">
                        <a:latin typeface="Arial"/>
                        <a:cs typeface="Arial"/>
                      </a:endParaRP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1249">
                <a:tc>
                  <a:txBody>
                    <a:bodyPr/>
                    <a:lstStyle/>
                    <a:p>
                      <a:r>
                        <a:rPr lang="en-US" sz="1800" dirty="0">
                          <a:latin typeface="Arial"/>
                          <a:cs typeface="Arial"/>
                        </a:rPr>
                        <a:t>Main</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50</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10</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7933">
                <a:tc>
                  <a:txBody>
                    <a:bodyPr/>
                    <a:lstStyle/>
                    <a:p>
                      <a:pPr marL="0" marR="0" indent="0" algn="l" defTabSz="812719" rtl="0" eaLnBrk="1" fontAlgn="auto" latinLnBrk="0" hangingPunct="1">
                        <a:lnSpc>
                          <a:spcPct val="100000"/>
                        </a:lnSpc>
                        <a:spcBef>
                          <a:spcPts val="0"/>
                        </a:spcBef>
                        <a:spcAft>
                          <a:spcPts val="0"/>
                        </a:spcAft>
                        <a:buClrTx/>
                        <a:buSzTx/>
                        <a:buFontTx/>
                        <a:buNone/>
                        <a:tabLst/>
                        <a:defRPr/>
                      </a:pPr>
                      <a:r>
                        <a:rPr lang="en-US" sz="1800" dirty="0">
                          <a:latin typeface="Arial"/>
                          <a:cs typeface="Arial"/>
                        </a:rPr>
                        <a:t>Linked list</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50</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10</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0</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latin typeface="Arial"/>
                          <a:cs typeface="Arial"/>
                        </a:rPr>
                        <a:t>5</a:t>
                      </a:r>
                    </a:p>
                  </a:txBody>
                  <a:tcPr marL="102870" marR="102870" marT="51435" marB="5143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94472039"/>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98</TotalTime>
  <Words>1260</Words>
  <Application>Microsoft Office PowerPoint</Application>
  <PresentationFormat>On-screen Show (4:3)</PresentationFormat>
  <Paragraphs>181</Paragraphs>
  <Slides>11</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ＭＳ Ｐゴシック</vt:lpstr>
      <vt:lpstr>Arial</vt:lpstr>
      <vt:lpstr>Calibri</vt:lpstr>
      <vt:lpstr>Times New Roman</vt:lpstr>
      <vt:lpstr>SEI_Template</vt:lpstr>
      <vt:lpstr>1_SEI_template</vt:lpstr>
      <vt:lpstr>A Discipline for  Software Engineering</vt:lpstr>
      <vt:lpstr>Document Markings</vt:lpstr>
      <vt:lpstr>Problem: Estimating Size Before Development</vt:lpstr>
      <vt:lpstr>Plan in Enough Detail to Be Useful</vt:lpstr>
      <vt:lpstr>Solution: Decompose the Solution</vt:lpstr>
      <vt:lpstr>Size Estimating Overview Without Historical Data</vt:lpstr>
      <vt:lpstr>Example</vt:lpstr>
      <vt:lpstr>Produce a Planning Model</vt:lpstr>
      <vt:lpstr>Identify Base Parts to Modify or Reuse</vt:lpstr>
      <vt:lpstr>Estimating the New Parts</vt:lpstr>
      <vt:lpstr>Completing the Estimate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16</cp:revision>
  <cp:lastPrinted>2015-11-05T19:18:24Z</cp:lastPrinted>
  <dcterms:created xsi:type="dcterms:W3CDTF">2018-11-07T20:50:28Z</dcterms:created>
  <dcterms:modified xsi:type="dcterms:W3CDTF">2020-04-22T20:29:04Z</dcterms:modified>
</cp:coreProperties>
</file>